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1" r:id="rId5"/>
    <p:sldId id="260" r:id="rId6"/>
    <p:sldId id="262" r:id="rId7"/>
    <p:sldId id="263" r:id="rId8"/>
    <p:sldId id="265" r:id="rId9"/>
    <p:sldId id="257" r:id="rId10"/>
    <p:sldId id="272" r:id="rId11"/>
    <p:sldId id="277" r:id="rId12"/>
    <p:sldId id="273" r:id="rId13"/>
    <p:sldId id="274" r:id="rId14"/>
    <p:sldId id="275" r:id="rId15"/>
    <p:sldId id="27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63" d="100"/>
          <a:sy n="63" d="100"/>
        </p:scale>
        <p:origin x="89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ICIA.KITTSTEINER@COLEGIO-MANSODEVELASCO.C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B7DD38D2-4A85-4847-BAB7-E96748DA896C}"/>
              </a:ext>
            </a:extLst>
          </p:cNvPr>
          <p:cNvSpPr txBox="1"/>
          <p:nvPr/>
        </p:nvSpPr>
        <p:spPr>
          <a:xfrm>
            <a:off x="1463040" y="2846069"/>
            <a:ext cx="7692390" cy="2338332"/>
          </a:xfrm>
          <a:prstGeom prst="rect">
            <a:avLst/>
          </a:prstGeom>
          <a:noFill/>
        </p:spPr>
        <p:txBody>
          <a:bodyPr wrap="square">
            <a:spAutoFit/>
          </a:bodyPr>
          <a:lstStyle/>
          <a:p>
            <a:pPr marL="2384425" marR="2383155" algn="ctr">
              <a:lnSpc>
                <a:spcPct val="122000"/>
              </a:lnSpc>
              <a:spcAft>
                <a:spcPts val="0"/>
              </a:spcAft>
            </a:pPr>
            <a:r>
              <a:rPr lang="es-ES" sz="1800" dirty="0">
                <a:solidFill>
                  <a:srgbClr val="4471C4"/>
                </a:solidFill>
                <a:effectLst/>
                <a:latin typeface="Carlito"/>
                <a:ea typeface="Arial" panose="020B0604020202020204" pitchFamily="34" charset="0"/>
              </a:rPr>
              <a:t>LENGUAJE Y LITERATURA</a:t>
            </a:r>
          </a:p>
          <a:p>
            <a:pPr marL="2384425" marR="2383155" algn="ctr">
              <a:lnSpc>
                <a:spcPct val="122000"/>
              </a:lnSpc>
              <a:spcAft>
                <a:spcPts val="0"/>
              </a:spcAft>
            </a:pPr>
            <a:r>
              <a:rPr lang="es-ES" sz="1800" dirty="0">
                <a:solidFill>
                  <a:srgbClr val="4471C4"/>
                </a:solidFill>
                <a:effectLst/>
                <a:latin typeface="Carlito"/>
                <a:ea typeface="Arial" panose="020B0604020202020204" pitchFamily="34" charset="0"/>
              </a:rPr>
              <a:t> 8º BASICO</a:t>
            </a:r>
          </a:p>
          <a:p>
            <a:pPr marL="2384425" marR="2383155" algn="ctr">
              <a:lnSpc>
                <a:spcPct val="122000"/>
              </a:lnSpc>
              <a:spcAft>
                <a:spcPts val="0"/>
              </a:spcAft>
            </a:pPr>
            <a:endParaRPr lang="es-ES" sz="1000" dirty="0">
              <a:effectLst/>
              <a:latin typeface="Arial" panose="020B0604020202020204" pitchFamily="34" charset="0"/>
              <a:ea typeface="Arial" panose="020B0604020202020204" pitchFamily="34" charset="0"/>
            </a:endParaRPr>
          </a:p>
          <a:p>
            <a:pPr marL="2384425" marR="2381885" algn="ctr">
              <a:lnSpc>
                <a:spcPts val="2915"/>
              </a:lnSpc>
              <a:spcAft>
                <a:spcPts val="0"/>
              </a:spcAft>
            </a:pPr>
            <a:r>
              <a:rPr lang="es-ES" sz="1800" dirty="0">
                <a:solidFill>
                  <a:srgbClr val="4471C4"/>
                </a:solidFill>
                <a:effectLst/>
                <a:latin typeface="Carlito"/>
                <a:ea typeface="Arial" panose="020B0604020202020204" pitchFamily="34" charset="0"/>
              </a:rPr>
              <a:t>SEMANA 35</a:t>
            </a:r>
            <a:r>
              <a:rPr lang="es-ES" sz="2800" dirty="0">
                <a:effectLst/>
                <a:latin typeface="Carlito"/>
                <a:ea typeface="Arial" panose="020B0604020202020204" pitchFamily="34" charset="0"/>
              </a:rPr>
              <a:t> </a:t>
            </a:r>
            <a:endParaRPr lang="es-ES" sz="1100" dirty="0">
              <a:effectLst/>
              <a:latin typeface="Arial" panose="020B0604020202020204" pitchFamily="34" charset="0"/>
              <a:ea typeface="Arial" panose="020B0604020202020204" pitchFamily="34" charset="0"/>
            </a:endParaRPr>
          </a:p>
          <a:p>
            <a:pPr marL="770890" marR="765175" algn="ctr">
              <a:spcAft>
                <a:spcPts val="0"/>
              </a:spcAft>
            </a:pPr>
            <a:r>
              <a:rPr lang="es-ES" sz="1800" dirty="0">
                <a:solidFill>
                  <a:srgbClr val="4471C4"/>
                </a:solidFill>
                <a:effectLst/>
                <a:latin typeface="Carlito"/>
                <a:ea typeface="Arial" panose="020B0604020202020204" pitchFamily="34" charset="0"/>
              </a:rPr>
              <a:t>PROFESORA ALICIA KITTSTEINER</a:t>
            </a:r>
            <a:endParaRPr lang="es-ES" sz="1000" dirty="0">
              <a:effectLst/>
              <a:latin typeface="Arial" panose="020B0604020202020204" pitchFamily="34" charset="0"/>
              <a:ea typeface="Arial" panose="020B0604020202020204" pitchFamily="34" charset="0"/>
            </a:endParaRPr>
          </a:p>
          <a:p>
            <a:pPr marL="2383155" marR="2383155" algn="ctr">
              <a:spcBef>
                <a:spcPts val="660"/>
              </a:spcBef>
              <a:spcAft>
                <a:spcPts val="0"/>
              </a:spcAft>
            </a:pPr>
            <a:r>
              <a:rPr lang="es-ES" sz="1800" dirty="0">
                <a:solidFill>
                  <a:srgbClr val="4471C4"/>
                </a:solidFill>
                <a:effectLst/>
                <a:latin typeface="Carlito"/>
                <a:ea typeface="Arial" panose="020B0604020202020204" pitchFamily="34" charset="0"/>
              </a:rPr>
              <a:t>EMAIL</a:t>
            </a:r>
            <a:endParaRPr lang="es-ES" sz="1000" dirty="0">
              <a:effectLst/>
              <a:latin typeface="Arial" panose="020B0604020202020204" pitchFamily="34" charset="0"/>
              <a:ea typeface="Arial" panose="020B0604020202020204" pitchFamily="34" charset="0"/>
            </a:endParaRPr>
          </a:p>
          <a:p>
            <a:pPr marL="770890" marR="771525" algn="ctr">
              <a:spcBef>
                <a:spcPts val="660"/>
              </a:spcBef>
              <a:spcAft>
                <a:spcPts val="0"/>
              </a:spcAft>
            </a:pPr>
            <a:r>
              <a:rPr lang="es-ES" sz="1800" b="1" u="none" strike="noStrike" dirty="0">
                <a:solidFill>
                  <a:srgbClr val="FF0000"/>
                </a:solidFill>
                <a:effectLst/>
                <a:latin typeface="Carlito"/>
                <a:ea typeface="Arial" panose="020B0604020202020204" pitchFamily="34" charset="0"/>
                <a:hlinkClick r:id="rId2"/>
              </a:rPr>
              <a:t>ALICIA</a:t>
            </a:r>
            <a:r>
              <a:rPr lang="es-ES" sz="1800" b="1" u="heavy" dirty="0">
                <a:solidFill>
                  <a:srgbClr val="FF0000"/>
                </a:solidFill>
                <a:effectLst/>
                <a:uFill>
                  <a:solidFill>
                    <a:srgbClr val="FF0000"/>
                  </a:solidFill>
                </a:uFill>
                <a:latin typeface="Carlito"/>
                <a:ea typeface="Arial" panose="020B0604020202020204" pitchFamily="34" charset="0"/>
                <a:hlinkClick r:id="rId2"/>
              </a:rPr>
              <a:t>.KITTSTEINER@COLEGIO-MANSO</a:t>
            </a:r>
            <a:r>
              <a:rPr lang="es-ES" sz="1800" b="1" u="none" strike="noStrike" dirty="0">
                <a:solidFill>
                  <a:srgbClr val="FF0000"/>
                </a:solidFill>
                <a:effectLst/>
                <a:latin typeface="Carlito"/>
                <a:ea typeface="Arial" panose="020B0604020202020204" pitchFamily="34" charset="0"/>
                <a:hlinkClick r:id="rId2"/>
              </a:rPr>
              <a:t>DEVELASCO.CL</a:t>
            </a:r>
            <a:endParaRPr lang="es-ES" sz="10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563742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384E1810-2499-4B8F-9660-FFF57FA92E27}"/>
              </a:ext>
            </a:extLst>
          </p:cNvPr>
          <p:cNvSpPr>
            <a:spLocks noGrp="1"/>
          </p:cNvSpPr>
          <p:nvPr>
            <p:ph type="title"/>
          </p:nvPr>
        </p:nvSpPr>
        <p:spPr>
          <a:xfrm>
            <a:off x="677334" y="609600"/>
            <a:ext cx="8596668" cy="777240"/>
          </a:xfrm>
        </p:spPr>
        <p:txBody>
          <a:bodyPr/>
          <a:lstStyle/>
          <a:p>
            <a:r>
              <a:rPr lang="es-ES" dirty="0"/>
              <a:t>AHORA USTEDES!!!</a:t>
            </a:r>
          </a:p>
        </p:txBody>
      </p:sp>
      <p:sp>
        <p:nvSpPr>
          <p:cNvPr id="2" name="Rectángulo 1">
            <a:extLst>
              <a:ext uri="{FF2B5EF4-FFF2-40B4-BE49-F238E27FC236}">
                <a16:creationId xmlns:a16="http://schemas.microsoft.com/office/drawing/2014/main" id="{E94B386E-4B00-4A9B-81D2-B3BC1150699D}"/>
              </a:ext>
            </a:extLst>
          </p:cNvPr>
          <p:cNvSpPr/>
          <p:nvPr/>
        </p:nvSpPr>
        <p:spPr>
          <a:xfrm>
            <a:off x="556722" y="1249680"/>
            <a:ext cx="8717280" cy="4998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ES" dirty="0">
                <a:solidFill>
                  <a:schemeClr val="tx1"/>
                </a:solidFill>
              </a:rPr>
              <a:t>Escriba la secuencia correcta, del tiempo temporal de la historia policíaca,  (como debiera transcurrir la historia, ya que esta se encuentra un poco desordenada).</a:t>
            </a:r>
          </a:p>
          <a:p>
            <a:endParaRPr lang="es-ES" dirty="0">
              <a:solidFill>
                <a:schemeClr val="tx1"/>
              </a:solidFill>
            </a:endParaRPr>
          </a:p>
          <a:p>
            <a:r>
              <a:rPr lang="es-ES" b="1" i="0" dirty="0">
                <a:solidFill>
                  <a:srgbClr val="777777"/>
                </a:solidFill>
                <a:effectLst/>
              </a:rPr>
              <a:t>¿mató realmente Ricardo III a sus sobrinos, los Príncipes de la Torre, para hacerse con el trono? ¿Quién, si no?  </a:t>
            </a:r>
            <a:endParaRPr lang="es-ES" dirty="0">
              <a:solidFill>
                <a:schemeClr val="tx1"/>
              </a:solidFill>
            </a:endParaRPr>
          </a:p>
          <a:p>
            <a:endParaRPr lang="es-ES" dirty="0">
              <a:solidFill>
                <a:schemeClr val="tx1"/>
              </a:solidFill>
            </a:endParaRPr>
          </a:p>
          <a:p>
            <a:r>
              <a:rPr lang="es-ES" b="1" i="0" dirty="0">
                <a:solidFill>
                  <a:srgbClr val="777777"/>
                </a:solidFill>
                <a:effectLst/>
                <a:latin typeface="+mj-lt"/>
              </a:rPr>
              <a:t>A partir de entonces, y con la ayuda del joven y enamoradizo Brent </a:t>
            </a:r>
            <a:r>
              <a:rPr lang="es-ES" b="1" i="0" dirty="0" err="1">
                <a:solidFill>
                  <a:srgbClr val="777777"/>
                </a:solidFill>
                <a:effectLst/>
                <a:latin typeface="+mj-lt"/>
              </a:rPr>
              <a:t>Carradine</a:t>
            </a:r>
            <a:r>
              <a:rPr lang="es-ES" b="1" i="0" dirty="0">
                <a:solidFill>
                  <a:srgbClr val="777777"/>
                </a:solidFill>
                <a:effectLst/>
                <a:latin typeface="+mj-lt"/>
              </a:rPr>
              <a:t>, investigador en ciernes del Museo Británico, Grant se zambulle con entusiasmo en la verde y salvaje Inglaterra de la guerra de las Dos Rosas, en pleno siglo </a:t>
            </a:r>
            <a:r>
              <a:rPr lang="es-ES" b="1" i="0" dirty="0" err="1">
                <a:solidFill>
                  <a:srgbClr val="777777"/>
                </a:solidFill>
                <a:effectLst/>
                <a:latin typeface="+mj-lt"/>
              </a:rPr>
              <a:t>xv</a:t>
            </a:r>
            <a:r>
              <a:rPr lang="es-ES" b="1" i="0" dirty="0">
                <a:solidFill>
                  <a:srgbClr val="777777"/>
                </a:solidFill>
                <a:effectLst/>
                <a:latin typeface="+mj-lt"/>
              </a:rPr>
              <a:t>, para tratar de desentrañar uno de los misterios más oscuros de la monarquía británica</a:t>
            </a:r>
          </a:p>
          <a:p>
            <a:endParaRPr lang="es-ES" b="1" dirty="0">
              <a:solidFill>
                <a:srgbClr val="777777"/>
              </a:solidFill>
              <a:latin typeface="+mj-lt"/>
            </a:endParaRPr>
          </a:p>
          <a:p>
            <a:r>
              <a:rPr lang="es-ES" b="1" i="0" dirty="0">
                <a:solidFill>
                  <a:srgbClr val="777777"/>
                </a:solidFill>
                <a:effectLst/>
              </a:rPr>
              <a:t>Postrado en una cama de hospital, el inspector Alan Grant, de Scotland Yard, se aburre mortalmente. Ni las anémonas de la señora </a:t>
            </a:r>
            <a:r>
              <a:rPr lang="es-ES" b="1" i="0" dirty="0" err="1">
                <a:solidFill>
                  <a:srgbClr val="777777"/>
                </a:solidFill>
                <a:effectLst/>
              </a:rPr>
              <a:t>Tinker</a:t>
            </a:r>
            <a:r>
              <a:rPr lang="es-ES" b="1" i="0" dirty="0">
                <a:solidFill>
                  <a:srgbClr val="777777"/>
                </a:solidFill>
                <a:effectLst/>
              </a:rPr>
              <a:t>, su ama de llaves, ni el ruibarbo estofado de la enfermera </a:t>
            </a:r>
            <a:r>
              <a:rPr lang="es-ES" b="1" i="0" dirty="0" err="1">
                <a:solidFill>
                  <a:srgbClr val="777777"/>
                </a:solidFill>
                <a:effectLst/>
              </a:rPr>
              <a:t>Darroll</a:t>
            </a:r>
            <a:r>
              <a:rPr lang="es-ES" b="1" i="0" dirty="0">
                <a:solidFill>
                  <a:srgbClr val="777777"/>
                </a:solidFill>
                <a:effectLst/>
              </a:rPr>
              <a:t> logran levantarle el ánimo. Pero un día llega su amiga, la actriz Marta </a:t>
            </a:r>
            <a:r>
              <a:rPr lang="es-ES" b="1" i="0" dirty="0" err="1">
                <a:solidFill>
                  <a:srgbClr val="777777"/>
                </a:solidFill>
                <a:effectLst/>
              </a:rPr>
              <a:t>Hallard</a:t>
            </a:r>
            <a:r>
              <a:rPr lang="es-ES" b="1" i="0" dirty="0">
                <a:solidFill>
                  <a:srgbClr val="777777"/>
                </a:solidFill>
                <a:effectLst/>
              </a:rPr>
              <a:t>, con una vieja postal de Ricardo III de Inglaterra en el bolso, y Grant queda fascinado por su enigmático rostro.</a:t>
            </a:r>
            <a:endParaRPr lang="es-ES" dirty="0">
              <a:solidFill>
                <a:schemeClr val="tx1"/>
              </a:solidFill>
            </a:endParaRPr>
          </a:p>
        </p:txBody>
      </p:sp>
    </p:spTree>
    <p:extLst>
      <p:ext uri="{BB962C8B-B14F-4D97-AF65-F5344CB8AC3E}">
        <p14:creationId xmlns:p14="http://schemas.microsoft.com/office/powerpoint/2010/main" val="674311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B1D565-3688-4B5E-B4E4-7F0B85F08331}"/>
              </a:ext>
            </a:extLst>
          </p:cNvPr>
          <p:cNvSpPr>
            <a:spLocks noGrp="1"/>
          </p:cNvSpPr>
          <p:nvPr>
            <p:ph type="title"/>
          </p:nvPr>
        </p:nvSpPr>
        <p:spPr>
          <a:xfrm>
            <a:off x="1005840" y="609600"/>
            <a:ext cx="8061960" cy="609600"/>
          </a:xfrm>
        </p:spPr>
        <p:txBody>
          <a:bodyPr>
            <a:normAutofit/>
          </a:bodyPr>
          <a:lstStyle/>
          <a:p>
            <a:r>
              <a:rPr lang="es-ES" sz="2000" dirty="0">
                <a:latin typeface="Arial" panose="020B0604020202020204" pitchFamily="34" charset="0"/>
                <a:cs typeface="Arial" panose="020B0604020202020204" pitchFamily="34" charset="0"/>
              </a:rPr>
              <a:t>         Revisemos ahora !!  EL TIEMPO DE LA HISTORIA </a:t>
            </a:r>
          </a:p>
        </p:txBody>
      </p:sp>
      <p:sp>
        <p:nvSpPr>
          <p:cNvPr id="3" name="Marcador de contenido 2">
            <a:extLst>
              <a:ext uri="{FF2B5EF4-FFF2-40B4-BE49-F238E27FC236}">
                <a16:creationId xmlns:a16="http://schemas.microsoft.com/office/drawing/2014/main" id="{07CDB3B5-5052-4311-8AAF-DB2504FE932A}"/>
              </a:ext>
            </a:extLst>
          </p:cNvPr>
          <p:cNvSpPr>
            <a:spLocks noGrp="1"/>
          </p:cNvSpPr>
          <p:nvPr>
            <p:ph idx="1"/>
          </p:nvPr>
        </p:nvSpPr>
        <p:spPr>
          <a:xfrm>
            <a:off x="677334" y="1417321"/>
            <a:ext cx="8596668" cy="4099559"/>
          </a:xfrm>
        </p:spPr>
        <p:txBody>
          <a:bodyPr>
            <a:normAutofit/>
          </a:bodyPr>
          <a:lstStyle/>
          <a:p>
            <a:pPr algn="just" rtl="0"/>
            <a:r>
              <a:rPr lang="es-ES" b="1" i="0" dirty="0">
                <a:solidFill>
                  <a:srgbClr val="777777"/>
                </a:solidFill>
                <a:effectLst/>
                <a:latin typeface="Abel"/>
              </a:rPr>
              <a:t>Postrado en una cama de hospital, el inspector Alan Grant, de Scotland Yard, se aburre mortalmente. Ni las anémonas de la señora </a:t>
            </a:r>
            <a:r>
              <a:rPr lang="es-ES" b="1" i="0" dirty="0" err="1">
                <a:solidFill>
                  <a:srgbClr val="777777"/>
                </a:solidFill>
                <a:effectLst/>
                <a:latin typeface="Abel"/>
              </a:rPr>
              <a:t>Tinker</a:t>
            </a:r>
            <a:r>
              <a:rPr lang="es-ES" b="1" i="0" dirty="0">
                <a:solidFill>
                  <a:srgbClr val="777777"/>
                </a:solidFill>
                <a:effectLst/>
                <a:latin typeface="Abel"/>
              </a:rPr>
              <a:t>, su ama de llaves, ni el ruibarbo estofado de la enfermera </a:t>
            </a:r>
            <a:r>
              <a:rPr lang="es-ES" b="1" i="0" dirty="0" err="1">
                <a:solidFill>
                  <a:srgbClr val="777777"/>
                </a:solidFill>
                <a:effectLst/>
                <a:latin typeface="Abel"/>
              </a:rPr>
              <a:t>Darroll</a:t>
            </a:r>
            <a:r>
              <a:rPr lang="es-ES" b="1" i="0" dirty="0">
                <a:solidFill>
                  <a:srgbClr val="777777"/>
                </a:solidFill>
                <a:effectLst/>
                <a:latin typeface="Abel"/>
              </a:rPr>
              <a:t> logran levantarle el ánimo. Pero un día llega su amiga, la actriz Marta </a:t>
            </a:r>
            <a:r>
              <a:rPr lang="es-ES" b="1" i="0" dirty="0" err="1">
                <a:solidFill>
                  <a:srgbClr val="777777"/>
                </a:solidFill>
                <a:effectLst/>
                <a:latin typeface="Abel"/>
              </a:rPr>
              <a:t>Hallard</a:t>
            </a:r>
            <a:r>
              <a:rPr lang="es-ES" b="1" i="0" dirty="0">
                <a:solidFill>
                  <a:srgbClr val="777777"/>
                </a:solidFill>
                <a:effectLst/>
                <a:latin typeface="Abel"/>
              </a:rPr>
              <a:t>, con una vieja postal de Ricardo III de Inglaterra en el bolso, y Grant queda fascinado por su enigmático rostro. Ese no es el rostro de un monstruo jorobado, ni de un supuesto asesino de niños, tal como han contado siempre los libros de historia. A partir de entonces, y con la ayuda del joven y enamoradizo Brent </a:t>
            </a:r>
            <a:r>
              <a:rPr lang="es-ES" b="1" i="0" dirty="0" err="1">
                <a:solidFill>
                  <a:srgbClr val="777777"/>
                </a:solidFill>
                <a:effectLst/>
                <a:latin typeface="Abel"/>
              </a:rPr>
              <a:t>Carradine</a:t>
            </a:r>
            <a:r>
              <a:rPr lang="es-ES" b="1" i="0" dirty="0">
                <a:solidFill>
                  <a:srgbClr val="777777"/>
                </a:solidFill>
                <a:effectLst/>
                <a:latin typeface="Abel"/>
              </a:rPr>
              <a:t>, investigador en ciernes del Museo Británico, Grant se zambulle con entusiasmo en la verde y salvaje Inglaterra de la guerra de las Dos Rosas, en pleno siglo </a:t>
            </a:r>
            <a:r>
              <a:rPr lang="es-ES" b="1" i="0" dirty="0" err="1">
                <a:solidFill>
                  <a:srgbClr val="777777"/>
                </a:solidFill>
                <a:effectLst/>
                <a:latin typeface="Abel"/>
              </a:rPr>
              <a:t>xv</a:t>
            </a:r>
            <a:r>
              <a:rPr lang="es-ES" b="1" i="0" dirty="0">
                <a:solidFill>
                  <a:srgbClr val="777777"/>
                </a:solidFill>
                <a:effectLst/>
                <a:latin typeface="Abel"/>
              </a:rPr>
              <a:t>, para tratar de desentrañar uno de los misterios más oscuros de la monarquía británica: ¿mató realmente Ricardo III a sus sobrinos, los Príncipes de la Torre, para hacerse con el trono? ¿Quién, si no?  </a:t>
            </a:r>
          </a:p>
          <a:p>
            <a:br>
              <a:rPr lang="es-ES" dirty="0"/>
            </a:br>
            <a:endParaRPr lang="es-ES" dirty="0"/>
          </a:p>
        </p:txBody>
      </p:sp>
    </p:spTree>
    <p:extLst>
      <p:ext uri="{BB962C8B-B14F-4D97-AF65-F5344CB8AC3E}">
        <p14:creationId xmlns:p14="http://schemas.microsoft.com/office/powerpoint/2010/main" val="1013241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BE92132-D794-4076-9618-B7A0EC2E117D}"/>
              </a:ext>
            </a:extLst>
          </p:cNvPr>
          <p:cNvSpPr/>
          <p:nvPr/>
        </p:nvSpPr>
        <p:spPr>
          <a:xfrm>
            <a:off x="868680" y="868680"/>
            <a:ext cx="781812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¿CÒMO TE DISTE CUENTA QUE ERA ASI LA NARRACIÒN?</a:t>
            </a:r>
          </a:p>
        </p:txBody>
      </p:sp>
      <p:sp>
        <p:nvSpPr>
          <p:cNvPr id="3" name="Rectángulo 2">
            <a:extLst>
              <a:ext uri="{FF2B5EF4-FFF2-40B4-BE49-F238E27FC236}">
                <a16:creationId xmlns:a16="http://schemas.microsoft.com/office/drawing/2014/main" id="{A26685EA-1EF0-4535-AABF-8C7DA4632607}"/>
              </a:ext>
            </a:extLst>
          </p:cNvPr>
          <p:cNvSpPr/>
          <p:nvPr/>
        </p:nvSpPr>
        <p:spPr>
          <a:xfrm>
            <a:off x="868680" y="1783080"/>
            <a:ext cx="7818120" cy="4328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ES" dirty="0">
                <a:solidFill>
                  <a:schemeClr val="tx1"/>
                </a:solidFill>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s-ES" dirty="0">
                <a:solidFill>
                  <a:schemeClr val="tx1"/>
                </a:solidFill>
              </a:rPr>
              <a:t>ENTONCES, A QUE SE REFIERE EL TIEMPO DE LA HISTORIA?</a:t>
            </a:r>
          </a:p>
          <a:p>
            <a:r>
              <a:rPr lang="es-ES" dirty="0">
                <a:solidFill>
                  <a:schemeClr val="tx1"/>
                </a:solidFill>
              </a:rPr>
              <a:t>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956551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3C13D596-23E2-4AD2-A162-F7405C9E71E6}"/>
              </a:ext>
            </a:extLst>
          </p:cNvPr>
          <p:cNvPicPr>
            <a:picLocks noChangeAspect="1"/>
          </p:cNvPicPr>
          <p:nvPr/>
        </p:nvPicPr>
        <p:blipFill>
          <a:blip r:embed="rId2"/>
          <a:stretch>
            <a:fillRect/>
          </a:stretch>
        </p:blipFill>
        <p:spPr>
          <a:xfrm>
            <a:off x="590987" y="1722120"/>
            <a:ext cx="9208333" cy="3276600"/>
          </a:xfrm>
          <a:prstGeom prst="rect">
            <a:avLst/>
          </a:prstGeom>
        </p:spPr>
      </p:pic>
      <p:pic>
        <p:nvPicPr>
          <p:cNvPr id="9" name="Imagen 8">
            <a:extLst>
              <a:ext uri="{FF2B5EF4-FFF2-40B4-BE49-F238E27FC236}">
                <a16:creationId xmlns:a16="http://schemas.microsoft.com/office/drawing/2014/main" id="{89CB6C5F-CF9C-47A0-9EA5-D7471E6AF488}"/>
              </a:ext>
            </a:extLst>
          </p:cNvPr>
          <p:cNvPicPr>
            <a:picLocks noChangeAspect="1"/>
          </p:cNvPicPr>
          <p:nvPr/>
        </p:nvPicPr>
        <p:blipFill>
          <a:blip r:embed="rId3"/>
          <a:stretch>
            <a:fillRect/>
          </a:stretch>
        </p:blipFill>
        <p:spPr>
          <a:xfrm>
            <a:off x="807720" y="4892040"/>
            <a:ext cx="8869680" cy="1676400"/>
          </a:xfrm>
          <a:prstGeom prst="rect">
            <a:avLst/>
          </a:prstGeom>
        </p:spPr>
      </p:pic>
      <p:sp>
        <p:nvSpPr>
          <p:cNvPr id="2" name="Rectángulo 1">
            <a:extLst>
              <a:ext uri="{FF2B5EF4-FFF2-40B4-BE49-F238E27FC236}">
                <a16:creationId xmlns:a16="http://schemas.microsoft.com/office/drawing/2014/main" id="{D21D3071-6A3F-4F53-BCE9-6D8B618D7CAF}"/>
              </a:ext>
            </a:extLst>
          </p:cNvPr>
          <p:cNvSpPr/>
          <p:nvPr/>
        </p:nvSpPr>
        <p:spPr>
          <a:xfrm>
            <a:off x="590987" y="487680"/>
            <a:ext cx="870541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AHORA COMENTA QUE ENTIENDES POR:</a:t>
            </a:r>
          </a:p>
        </p:txBody>
      </p:sp>
    </p:spTree>
    <p:extLst>
      <p:ext uri="{BB962C8B-B14F-4D97-AF65-F5344CB8AC3E}">
        <p14:creationId xmlns:p14="http://schemas.microsoft.com/office/powerpoint/2010/main" val="602985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FBCF2F-6525-40A6-94EB-82778DA37F04}"/>
              </a:ext>
            </a:extLst>
          </p:cNvPr>
          <p:cNvSpPr>
            <a:spLocks noGrp="1"/>
          </p:cNvSpPr>
          <p:nvPr>
            <p:ph type="title"/>
          </p:nvPr>
        </p:nvSpPr>
        <p:spPr/>
        <p:txBody>
          <a:bodyPr>
            <a:normAutofit/>
          </a:bodyPr>
          <a:lstStyle/>
          <a:p>
            <a:r>
              <a:rPr lang="es-ES" sz="2800" dirty="0">
                <a:solidFill>
                  <a:schemeClr val="tx1"/>
                </a:solidFill>
              </a:rPr>
              <a:t>TICKET DE SALIDA </a:t>
            </a:r>
          </a:p>
        </p:txBody>
      </p:sp>
      <p:graphicFrame>
        <p:nvGraphicFramePr>
          <p:cNvPr id="4" name="Tabla 4">
            <a:extLst>
              <a:ext uri="{FF2B5EF4-FFF2-40B4-BE49-F238E27FC236}">
                <a16:creationId xmlns:a16="http://schemas.microsoft.com/office/drawing/2014/main" id="{48D94922-46D0-4932-AFDD-D84E6B64D0CF}"/>
              </a:ext>
            </a:extLst>
          </p:cNvPr>
          <p:cNvGraphicFramePr>
            <a:graphicFrameLocks noGrp="1"/>
          </p:cNvGraphicFramePr>
          <p:nvPr>
            <p:ph idx="1"/>
            <p:extLst>
              <p:ext uri="{D42A27DB-BD31-4B8C-83A1-F6EECF244321}">
                <p14:modId xmlns:p14="http://schemas.microsoft.com/office/powerpoint/2010/main" val="2537789727"/>
              </p:ext>
            </p:extLst>
          </p:nvPr>
        </p:nvGraphicFramePr>
        <p:xfrm>
          <a:off x="677334" y="1348740"/>
          <a:ext cx="9426786" cy="5303520"/>
        </p:xfrm>
        <a:graphic>
          <a:graphicData uri="http://schemas.openxmlformats.org/drawingml/2006/table">
            <a:tbl>
              <a:tblPr firstRow="1" bandRow="1">
                <a:tableStyleId>{5C22544A-7EE6-4342-B048-85BDC9FD1C3A}</a:tableStyleId>
              </a:tblPr>
              <a:tblGrid>
                <a:gridCol w="1834192">
                  <a:extLst>
                    <a:ext uri="{9D8B030D-6E8A-4147-A177-3AD203B41FA5}">
                      <a16:colId xmlns:a16="http://schemas.microsoft.com/office/drawing/2014/main" val="4180354734"/>
                    </a:ext>
                  </a:extLst>
                </a:gridCol>
                <a:gridCol w="3847791">
                  <a:extLst>
                    <a:ext uri="{9D8B030D-6E8A-4147-A177-3AD203B41FA5}">
                      <a16:colId xmlns:a16="http://schemas.microsoft.com/office/drawing/2014/main" val="1566834333"/>
                    </a:ext>
                  </a:extLst>
                </a:gridCol>
                <a:gridCol w="3744803">
                  <a:extLst>
                    <a:ext uri="{9D8B030D-6E8A-4147-A177-3AD203B41FA5}">
                      <a16:colId xmlns:a16="http://schemas.microsoft.com/office/drawing/2014/main" val="3183479593"/>
                    </a:ext>
                  </a:extLst>
                </a:gridCol>
              </a:tblGrid>
              <a:tr h="270891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dirty="0">
                          <a:solidFill>
                            <a:schemeClr val="tx1"/>
                          </a:solidFill>
                        </a:rPr>
                        <a:t>VUELVE A LEER EL OBJETIVO DE LA CLASE Y ANOTALO ABAJO</a:t>
                      </a:r>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txBody>
                  <a:tcPr/>
                </a:tc>
                <a:tc>
                  <a:txBody>
                    <a:bodyPr/>
                    <a:lstStyle/>
                    <a:p>
                      <a:r>
                        <a:rPr lang="es-ES" dirty="0">
                          <a:solidFill>
                            <a:schemeClr val="tx1"/>
                          </a:solidFill>
                        </a:rPr>
                        <a:t>RESPONDE LA PREGUNTA</a:t>
                      </a:r>
                    </a:p>
                    <a:p>
                      <a:r>
                        <a:rPr lang="es-ES" dirty="0">
                          <a:solidFill>
                            <a:schemeClr val="tx1"/>
                          </a:solidFill>
                        </a:rPr>
                        <a:t>¿Qué entiendes por literatura policial ? </a:t>
                      </a:r>
                    </a:p>
                  </a:txBody>
                  <a:tcPr/>
                </a:tc>
                <a:tc>
                  <a:txBody>
                    <a:bodyPr/>
                    <a:lstStyle/>
                    <a:p>
                      <a:r>
                        <a:rPr lang="es-ES" dirty="0">
                          <a:solidFill>
                            <a:schemeClr val="tx1"/>
                          </a:solidFill>
                        </a:rPr>
                        <a:t>RESPONDE A LA PREGUNTA:</a:t>
                      </a:r>
                    </a:p>
                    <a:p>
                      <a:r>
                        <a:rPr lang="es-ES" dirty="0">
                          <a:solidFill>
                            <a:schemeClr val="tx1"/>
                          </a:solidFill>
                        </a:rPr>
                        <a:t>SI TUVIERAS QUE SER UN DETECTIVE QUE TOMARÌAS EN CONSIDERACIÒN PARA RESOLVER EL CASO?? </a:t>
                      </a:r>
                    </a:p>
                  </a:txBody>
                  <a:tcPr/>
                </a:tc>
                <a:extLst>
                  <a:ext uri="{0D108BD9-81ED-4DB2-BD59-A6C34878D82A}">
                    <a16:rowId xmlns:a16="http://schemas.microsoft.com/office/drawing/2014/main" val="2590962297"/>
                  </a:ext>
                </a:extLst>
              </a:tr>
            </a:tbl>
          </a:graphicData>
        </a:graphic>
      </p:graphicFrame>
    </p:spTree>
    <p:extLst>
      <p:ext uri="{BB962C8B-B14F-4D97-AF65-F5344CB8AC3E}">
        <p14:creationId xmlns:p14="http://schemas.microsoft.com/office/powerpoint/2010/main" val="2541205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6">
            <a:extLst>
              <a:ext uri="{FF2B5EF4-FFF2-40B4-BE49-F238E27FC236}">
                <a16:creationId xmlns:a16="http://schemas.microsoft.com/office/drawing/2014/main" id="{5D6E1720-A5C4-4905-AC4E-F6DCA020834C}"/>
              </a:ext>
            </a:extLst>
          </p:cNvPr>
          <p:cNvPicPr>
            <a:picLocks noGrp="1" noChangeAspect="1"/>
          </p:cNvPicPr>
          <p:nvPr>
            <p:ph idx="1"/>
          </p:nvPr>
        </p:nvPicPr>
        <p:blipFill>
          <a:blip r:embed="rId2"/>
          <a:stretch>
            <a:fillRect/>
          </a:stretch>
        </p:blipFill>
        <p:spPr>
          <a:xfrm>
            <a:off x="1131570" y="1051561"/>
            <a:ext cx="7486650" cy="2666999"/>
          </a:xfrm>
        </p:spPr>
      </p:pic>
      <p:sp>
        <p:nvSpPr>
          <p:cNvPr id="2" name="Rectángulo 1">
            <a:extLst>
              <a:ext uri="{FF2B5EF4-FFF2-40B4-BE49-F238E27FC236}">
                <a16:creationId xmlns:a16="http://schemas.microsoft.com/office/drawing/2014/main" id="{B9671017-A3C6-4977-BC08-0DADCE7EB8BD}"/>
              </a:ext>
            </a:extLst>
          </p:cNvPr>
          <p:cNvSpPr/>
          <p:nvPr/>
        </p:nvSpPr>
        <p:spPr>
          <a:xfrm>
            <a:off x="2011680" y="4023360"/>
            <a:ext cx="7486650" cy="24079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sz="2800" dirty="0">
                <a:solidFill>
                  <a:schemeClr val="tx1"/>
                </a:solidFill>
                <a:latin typeface="Algerian" panose="04020705040A02060702" pitchFamily="82" charset="0"/>
              </a:rPr>
              <a:t>FELICES VACACIONES !!</a:t>
            </a:r>
          </a:p>
          <a:p>
            <a:pPr algn="just"/>
            <a:r>
              <a:rPr lang="es-ES" sz="2800" dirty="0">
                <a:solidFill>
                  <a:schemeClr val="tx1"/>
                </a:solidFill>
                <a:latin typeface="Algerian" panose="04020705040A02060702" pitchFamily="82" charset="0"/>
              </a:rPr>
              <a:t>ÉXITO EN SU NUEVA ETAPA !!</a:t>
            </a:r>
          </a:p>
          <a:p>
            <a:r>
              <a:rPr lang="es-ES" sz="2800" dirty="0">
                <a:solidFill>
                  <a:schemeClr val="tx1"/>
                </a:solidFill>
                <a:latin typeface="Algerian" panose="04020705040A02060702" pitchFamily="82" charset="0"/>
              </a:rPr>
              <a:t>LOS QUEREMOS MUCHO MIS NIÑOS Y NIÑAS !!</a:t>
            </a:r>
          </a:p>
          <a:p>
            <a:pPr algn="just"/>
            <a:r>
              <a:rPr lang="es-ES" sz="2800" dirty="0">
                <a:solidFill>
                  <a:schemeClr val="tx1"/>
                </a:solidFill>
                <a:latin typeface="Algerian" panose="04020705040A02060702" pitchFamily="82" charset="0"/>
              </a:rPr>
              <a:t>TIA MAKA Y TIA ALICIA</a:t>
            </a:r>
          </a:p>
          <a:p>
            <a:pPr algn="just"/>
            <a:r>
              <a:rPr lang="es-ES" sz="2800" dirty="0">
                <a:solidFill>
                  <a:schemeClr val="tx1"/>
                </a:solidFill>
                <a:latin typeface="Algerian" panose="04020705040A02060702" pitchFamily="82" charset="0"/>
              </a:rPr>
              <a:t> HASTA SIEMPRE !!</a:t>
            </a:r>
          </a:p>
        </p:txBody>
      </p:sp>
    </p:spTree>
    <p:extLst>
      <p:ext uri="{BB962C8B-B14F-4D97-AF65-F5344CB8AC3E}">
        <p14:creationId xmlns:p14="http://schemas.microsoft.com/office/powerpoint/2010/main" val="190710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B936A6C2-598A-4886-A824-926581C82F67}"/>
              </a:ext>
            </a:extLst>
          </p:cNvPr>
          <p:cNvGraphicFramePr>
            <a:graphicFrameLocks noGrp="1"/>
          </p:cNvGraphicFramePr>
          <p:nvPr>
            <p:ph idx="1"/>
            <p:extLst>
              <p:ext uri="{D42A27DB-BD31-4B8C-83A1-F6EECF244321}">
                <p14:modId xmlns:p14="http://schemas.microsoft.com/office/powerpoint/2010/main" val="608251985"/>
              </p:ext>
            </p:extLst>
          </p:nvPr>
        </p:nvGraphicFramePr>
        <p:xfrm>
          <a:off x="1146171" y="2160588"/>
          <a:ext cx="8127230" cy="640080"/>
        </p:xfrm>
        <a:graphic>
          <a:graphicData uri="http://schemas.openxmlformats.org/drawingml/2006/table">
            <a:tbl>
              <a:tblPr firstRow="1" bandRow="1">
                <a:tableStyleId>{5C22544A-7EE6-4342-B048-85BDC9FD1C3A}</a:tableStyleId>
              </a:tblPr>
              <a:tblGrid>
                <a:gridCol w="1133570">
                  <a:extLst>
                    <a:ext uri="{9D8B030D-6E8A-4147-A177-3AD203B41FA5}">
                      <a16:colId xmlns:a16="http://schemas.microsoft.com/office/drawing/2014/main" val="492020799"/>
                    </a:ext>
                  </a:extLst>
                </a:gridCol>
                <a:gridCol w="2331220">
                  <a:extLst>
                    <a:ext uri="{9D8B030D-6E8A-4147-A177-3AD203B41FA5}">
                      <a16:colId xmlns:a16="http://schemas.microsoft.com/office/drawing/2014/main" val="4240937321"/>
                    </a:ext>
                  </a:extLst>
                </a:gridCol>
                <a:gridCol w="2331220">
                  <a:extLst>
                    <a:ext uri="{9D8B030D-6E8A-4147-A177-3AD203B41FA5}">
                      <a16:colId xmlns:a16="http://schemas.microsoft.com/office/drawing/2014/main" val="3014925775"/>
                    </a:ext>
                  </a:extLst>
                </a:gridCol>
                <a:gridCol w="2331220">
                  <a:extLst>
                    <a:ext uri="{9D8B030D-6E8A-4147-A177-3AD203B41FA5}">
                      <a16:colId xmlns:a16="http://schemas.microsoft.com/office/drawing/2014/main" val="2206852144"/>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rPr>
                        <a:t>Semana</a:t>
                      </a:r>
                      <a:endParaRPr lang="es-ES" sz="1050"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endParaRPr>
                    </a:p>
                    <a:p>
                      <a:endParaRPr lang="es-ES" dirty="0"/>
                    </a:p>
                  </a:txBody>
                  <a:tcPr/>
                </a:tc>
                <a:tc>
                  <a:txBody>
                    <a:bodyPr/>
                    <a:lstStyle/>
                    <a:p>
                      <a:r>
                        <a:rPr lang="es-ES" dirty="0">
                          <a:solidFill>
                            <a:schemeClr val="tx1">
                              <a:lumMod val="75000"/>
                              <a:lumOff val="25000"/>
                            </a:schemeClr>
                          </a:solidFill>
                        </a:rPr>
                        <a:t>35</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rPr>
                        <a:t>Clase 1</a:t>
                      </a:r>
                      <a:endParaRPr lang="es-ES" sz="1050"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endParaRPr>
                    </a:p>
                    <a:p>
                      <a:endParaRPr lang="es-ES" dirty="0"/>
                    </a:p>
                  </a:txBody>
                  <a:tcPr/>
                </a:tc>
                <a:tc>
                  <a:txBody>
                    <a:bodyPr/>
                    <a:lstStyle/>
                    <a:p>
                      <a:r>
                        <a:rPr lang="es-ES" dirty="0">
                          <a:solidFill>
                            <a:schemeClr val="tx1">
                              <a:lumMod val="75000"/>
                              <a:lumOff val="25000"/>
                            </a:schemeClr>
                          </a:solidFill>
                        </a:rPr>
                        <a:t>35</a:t>
                      </a:r>
                    </a:p>
                  </a:txBody>
                  <a:tcPr/>
                </a:tc>
                <a:extLst>
                  <a:ext uri="{0D108BD9-81ED-4DB2-BD59-A6C34878D82A}">
                    <a16:rowId xmlns:a16="http://schemas.microsoft.com/office/drawing/2014/main" val="517256187"/>
                  </a:ext>
                </a:extLst>
              </a:tr>
            </a:tbl>
          </a:graphicData>
        </a:graphic>
      </p:graphicFrame>
      <p:graphicFrame>
        <p:nvGraphicFramePr>
          <p:cNvPr id="6" name="Tabla 6">
            <a:extLst>
              <a:ext uri="{FF2B5EF4-FFF2-40B4-BE49-F238E27FC236}">
                <a16:creationId xmlns:a16="http://schemas.microsoft.com/office/drawing/2014/main" id="{50702DDA-D534-4741-A70A-F0CAE76E1753}"/>
              </a:ext>
            </a:extLst>
          </p:cNvPr>
          <p:cNvGraphicFramePr>
            <a:graphicFrameLocks noGrp="1"/>
          </p:cNvGraphicFramePr>
          <p:nvPr>
            <p:extLst>
              <p:ext uri="{D42A27DB-BD31-4B8C-83A1-F6EECF244321}">
                <p14:modId xmlns:p14="http://schemas.microsoft.com/office/powerpoint/2010/main" val="3771696419"/>
              </p:ext>
            </p:extLst>
          </p:nvPr>
        </p:nvGraphicFramePr>
        <p:xfrm>
          <a:off x="1146170" y="4834510"/>
          <a:ext cx="8127230" cy="2286000"/>
        </p:xfrm>
        <a:graphic>
          <a:graphicData uri="http://schemas.openxmlformats.org/drawingml/2006/table">
            <a:tbl>
              <a:tblPr firstRow="1" bandRow="1">
                <a:tableStyleId>{5C22544A-7EE6-4342-B048-85BDC9FD1C3A}</a:tableStyleId>
              </a:tblPr>
              <a:tblGrid>
                <a:gridCol w="3769318">
                  <a:extLst>
                    <a:ext uri="{9D8B030D-6E8A-4147-A177-3AD203B41FA5}">
                      <a16:colId xmlns:a16="http://schemas.microsoft.com/office/drawing/2014/main" val="2303835979"/>
                    </a:ext>
                  </a:extLst>
                </a:gridCol>
                <a:gridCol w="4357912">
                  <a:extLst>
                    <a:ext uri="{9D8B030D-6E8A-4147-A177-3AD203B41FA5}">
                      <a16:colId xmlns:a16="http://schemas.microsoft.com/office/drawing/2014/main" val="172059885"/>
                    </a:ext>
                  </a:extLst>
                </a:gridCol>
              </a:tblGrid>
              <a:tr h="1463040">
                <a:tc>
                  <a:txBody>
                    <a:bodyPr/>
                    <a:lstStyle/>
                    <a:p>
                      <a:r>
                        <a:rPr lang="es-ES" dirty="0">
                          <a:solidFill>
                            <a:schemeClr val="tx1">
                              <a:lumMod val="75000"/>
                              <a:lumOff val="25000"/>
                            </a:schemeClr>
                          </a:solidFill>
                        </a:rPr>
                        <a:t>OBJETIVO</a:t>
                      </a:r>
                      <a:r>
                        <a:rPr lang="es-ES" dirty="0"/>
                        <a:t> </a:t>
                      </a:r>
                      <a:r>
                        <a:rPr lang="es-ES" dirty="0">
                          <a:solidFill>
                            <a:schemeClr val="tx1">
                              <a:lumMod val="75000"/>
                              <a:lumOff val="25000"/>
                            </a:schemeClr>
                          </a:solidFill>
                        </a:rPr>
                        <a:t>DE</a:t>
                      </a:r>
                      <a:r>
                        <a:rPr lang="es-ES" dirty="0"/>
                        <a:t> </a:t>
                      </a:r>
                      <a:r>
                        <a:rPr lang="es-ES" dirty="0">
                          <a:solidFill>
                            <a:schemeClr val="tx1">
                              <a:lumMod val="75000"/>
                              <a:lumOff val="25000"/>
                            </a:schemeClr>
                          </a:solidFill>
                        </a:rPr>
                        <a:t>APRENDIZAJE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L" sz="1800" b="1" kern="1200" dirty="0">
                          <a:solidFill>
                            <a:schemeClr val="tx1"/>
                          </a:solidFill>
                          <a:effectLst/>
                          <a:latin typeface="+mn-lt"/>
                          <a:ea typeface="+mn-ea"/>
                          <a:cs typeface="+mn-cs"/>
                        </a:rPr>
                        <a:t>OA13 Expresarse en forma creativa por medio de la escritura de textos de diversos géneros (por ejemplo, cuentos, crónicas, diarios de vida, cartas, poemas, etc.), escogiendo libremente: ? el tema ? el género ? el destinatario</a:t>
                      </a:r>
                      <a:endParaRPr lang="es-ES" sz="1800" b="1" kern="1200" dirty="0">
                        <a:solidFill>
                          <a:schemeClr val="tx1"/>
                        </a:solidFill>
                        <a:effectLst/>
                        <a:latin typeface="+mn-lt"/>
                        <a:ea typeface="+mn-ea"/>
                        <a:cs typeface="+mn-cs"/>
                      </a:endParaRPr>
                    </a:p>
                    <a:p>
                      <a:endParaRPr lang="es-ES" dirty="0">
                        <a:solidFill>
                          <a:schemeClr val="tx1">
                            <a:lumMod val="75000"/>
                            <a:lumOff val="25000"/>
                          </a:schemeClr>
                        </a:solidFill>
                      </a:endParaRPr>
                    </a:p>
                  </a:txBody>
                  <a:tcPr/>
                </a:tc>
                <a:extLst>
                  <a:ext uri="{0D108BD9-81ED-4DB2-BD59-A6C34878D82A}">
                    <a16:rowId xmlns:a16="http://schemas.microsoft.com/office/drawing/2014/main" val="178400801"/>
                  </a:ext>
                </a:extLst>
              </a:tr>
            </a:tbl>
          </a:graphicData>
        </a:graphic>
      </p:graphicFrame>
      <p:pic>
        <p:nvPicPr>
          <p:cNvPr id="8" name="Imagen 7">
            <a:extLst>
              <a:ext uri="{FF2B5EF4-FFF2-40B4-BE49-F238E27FC236}">
                <a16:creationId xmlns:a16="http://schemas.microsoft.com/office/drawing/2014/main" id="{0B3BCDB3-BD5A-4626-9602-F77D157FF35F}"/>
              </a:ext>
            </a:extLst>
          </p:cNvPr>
          <p:cNvPicPr>
            <a:picLocks noChangeAspect="1"/>
          </p:cNvPicPr>
          <p:nvPr/>
        </p:nvPicPr>
        <p:blipFill>
          <a:blip r:embed="rId2"/>
          <a:stretch>
            <a:fillRect/>
          </a:stretch>
        </p:blipFill>
        <p:spPr>
          <a:xfrm>
            <a:off x="1146170" y="252061"/>
            <a:ext cx="8386450" cy="1096900"/>
          </a:xfrm>
          <a:prstGeom prst="rect">
            <a:avLst/>
          </a:prstGeom>
          <a:solidFill>
            <a:schemeClr val="accent2"/>
          </a:solidFill>
          <a:ln>
            <a:solidFill>
              <a:schemeClr val="accent1">
                <a:lumMod val="75000"/>
              </a:schemeClr>
            </a:solidFill>
          </a:ln>
        </p:spPr>
      </p:pic>
      <p:graphicFrame>
        <p:nvGraphicFramePr>
          <p:cNvPr id="9" name="Tabla 9">
            <a:extLst>
              <a:ext uri="{FF2B5EF4-FFF2-40B4-BE49-F238E27FC236}">
                <a16:creationId xmlns:a16="http://schemas.microsoft.com/office/drawing/2014/main" id="{DA568A27-83A8-40E7-851C-FAA1D7A28B1C}"/>
              </a:ext>
            </a:extLst>
          </p:cNvPr>
          <p:cNvGraphicFramePr>
            <a:graphicFrameLocks noGrp="1"/>
          </p:cNvGraphicFramePr>
          <p:nvPr>
            <p:extLst>
              <p:ext uri="{D42A27DB-BD31-4B8C-83A1-F6EECF244321}">
                <p14:modId xmlns:p14="http://schemas.microsoft.com/office/powerpoint/2010/main" val="3636683337"/>
              </p:ext>
            </p:extLst>
          </p:nvPr>
        </p:nvGraphicFramePr>
        <p:xfrm>
          <a:off x="1146170" y="3051492"/>
          <a:ext cx="8127231" cy="1589088"/>
        </p:xfrm>
        <a:graphic>
          <a:graphicData uri="http://schemas.openxmlformats.org/drawingml/2006/table">
            <a:tbl>
              <a:tblPr firstRow="1" bandRow="1">
                <a:tableStyleId>{5C22544A-7EE6-4342-B048-85BDC9FD1C3A}</a:tableStyleId>
              </a:tblPr>
              <a:tblGrid>
                <a:gridCol w="1103055">
                  <a:extLst>
                    <a:ext uri="{9D8B030D-6E8A-4147-A177-3AD203B41FA5}">
                      <a16:colId xmlns:a16="http://schemas.microsoft.com/office/drawing/2014/main" val="971307923"/>
                    </a:ext>
                  </a:extLst>
                </a:gridCol>
                <a:gridCol w="2332936">
                  <a:extLst>
                    <a:ext uri="{9D8B030D-6E8A-4147-A177-3AD203B41FA5}">
                      <a16:colId xmlns:a16="http://schemas.microsoft.com/office/drawing/2014/main" val="2084903129"/>
                    </a:ext>
                  </a:extLst>
                </a:gridCol>
                <a:gridCol w="2327078">
                  <a:extLst>
                    <a:ext uri="{9D8B030D-6E8A-4147-A177-3AD203B41FA5}">
                      <a16:colId xmlns:a16="http://schemas.microsoft.com/office/drawing/2014/main" val="446338539"/>
                    </a:ext>
                  </a:extLst>
                </a:gridCol>
                <a:gridCol w="2364162">
                  <a:extLst>
                    <a:ext uri="{9D8B030D-6E8A-4147-A177-3AD203B41FA5}">
                      <a16:colId xmlns:a16="http://schemas.microsoft.com/office/drawing/2014/main" val="3975431525"/>
                    </a:ext>
                  </a:extLst>
                </a:gridCol>
              </a:tblGrid>
              <a:tr h="158908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rPr>
                        <a:t>CURSO</a:t>
                      </a:r>
                      <a:endParaRPr lang="es-ES" sz="1050"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endParaRPr>
                    </a:p>
                    <a:p>
                      <a:endParaRPr lang="es-ES" dirty="0"/>
                    </a:p>
                  </a:txBody>
                  <a:tcPr/>
                </a:tc>
                <a:tc>
                  <a:txBody>
                    <a:bodyPr/>
                    <a:lstStyle/>
                    <a:p>
                      <a:r>
                        <a:rPr lang="es-ES" dirty="0">
                          <a:solidFill>
                            <a:schemeClr val="tx1">
                              <a:lumMod val="75000"/>
                              <a:lumOff val="25000"/>
                            </a:schemeClr>
                          </a:solidFill>
                        </a:rPr>
                        <a:t>8</a:t>
                      </a:r>
                    </a:p>
                  </a:txBody>
                  <a:tcPr/>
                </a:tc>
                <a:tc>
                  <a:txBody>
                    <a:bodyPr/>
                    <a:lstStyle/>
                    <a:p>
                      <a:r>
                        <a:rPr lang="es-ES" dirty="0">
                          <a:solidFill>
                            <a:schemeClr val="tx1">
                              <a:lumMod val="75000"/>
                              <a:lumOff val="25000"/>
                            </a:schemeClr>
                          </a:solidFill>
                        </a:rPr>
                        <a:t>1</a:t>
                      </a:r>
                    </a:p>
                  </a:txBody>
                  <a:tcPr/>
                </a:tc>
                <a:tc>
                  <a:txBody>
                    <a:bodyPr/>
                    <a:lstStyle/>
                    <a:p>
                      <a:pPr marL="346710" marR="334010" algn="ctr">
                        <a:spcAft>
                          <a:spcPts val="0"/>
                        </a:spcAft>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rPr>
                        <a:t>SEMANA 35</a:t>
                      </a:r>
                      <a:endParaRPr lang="es-ES" sz="1050"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endParaRPr>
                    </a:p>
                    <a:p>
                      <a:pPr marL="346710" marR="334010" algn="ctr">
                        <a:spcAft>
                          <a:spcPts val="0"/>
                        </a:spcAft>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rPr>
                        <a:t>DEL 14 AL 18 DE</a:t>
                      </a:r>
                      <a:r>
                        <a:rPr lang="es-ES" sz="1800" b="1" spc="-260"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rPr>
                        <a:t> </a:t>
                      </a:r>
                      <a:endParaRPr lang="es-ES" sz="1050"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endParaRPr>
                    </a:p>
                    <a:p>
                      <a:r>
                        <a:rPr lang="es-ES" dirty="0">
                          <a:solidFill>
                            <a:schemeClr val="tx1">
                              <a:lumMod val="75000"/>
                              <a:lumOff val="25000"/>
                            </a:schemeClr>
                          </a:solidFill>
                        </a:rPr>
                        <a:t>      DICIEMBRE</a:t>
                      </a:r>
                    </a:p>
                  </a:txBody>
                  <a:tcPr/>
                </a:tc>
                <a:extLst>
                  <a:ext uri="{0D108BD9-81ED-4DB2-BD59-A6C34878D82A}">
                    <a16:rowId xmlns:a16="http://schemas.microsoft.com/office/drawing/2014/main" val="1463790937"/>
                  </a:ext>
                </a:extLst>
              </a:tr>
            </a:tbl>
          </a:graphicData>
        </a:graphic>
      </p:graphicFrame>
    </p:spTree>
    <p:extLst>
      <p:ext uri="{BB962C8B-B14F-4D97-AF65-F5344CB8AC3E}">
        <p14:creationId xmlns:p14="http://schemas.microsoft.com/office/powerpoint/2010/main" val="1298275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F2E53F62-D3C4-4828-86A8-8CDAF954BA94}"/>
              </a:ext>
            </a:extLst>
          </p:cNvPr>
          <p:cNvGraphicFramePr>
            <a:graphicFrameLocks noGrp="1"/>
          </p:cNvGraphicFramePr>
          <p:nvPr>
            <p:ph idx="1"/>
            <p:extLst>
              <p:ext uri="{D42A27DB-BD31-4B8C-83A1-F6EECF244321}">
                <p14:modId xmlns:p14="http://schemas.microsoft.com/office/powerpoint/2010/main" val="343227562"/>
              </p:ext>
            </p:extLst>
          </p:nvPr>
        </p:nvGraphicFramePr>
        <p:xfrm>
          <a:off x="677863" y="1131570"/>
          <a:ext cx="8596312" cy="428625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2988419557"/>
                    </a:ext>
                  </a:extLst>
                </a:gridCol>
                <a:gridCol w="4298156">
                  <a:extLst>
                    <a:ext uri="{9D8B030D-6E8A-4147-A177-3AD203B41FA5}">
                      <a16:colId xmlns:a16="http://schemas.microsoft.com/office/drawing/2014/main" val="89779736"/>
                    </a:ext>
                  </a:extLst>
                </a:gridCol>
              </a:tblGrid>
              <a:tr h="24226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800" dirty="0">
                          <a:solidFill>
                            <a:schemeClr val="tx1">
                              <a:lumMod val="75000"/>
                              <a:lumOff val="25000"/>
                            </a:schemeClr>
                          </a:solidFill>
                        </a:rPr>
                        <a:t>INDICADORES DE EVALUACIÒN </a:t>
                      </a:r>
                    </a:p>
                    <a:p>
                      <a:endParaRPr lang="es-ES" dirty="0">
                        <a:solidFill>
                          <a:schemeClr val="tx1">
                            <a:lumMod val="75000"/>
                            <a:lumOff val="25000"/>
                          </a:schemeClr>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800" b="0" i="0" u="none" strike="noStrike" dirty="0">
                          <a:solidFill>
                            <a:srgbClr val="000000"/>
                          </a:solidFill>
                          <a:effectLst/>
                          <a:latin typeface="Arial" panose="020B0604020202020204" pitchFamily="34" charset="0"/>
                          <a:cs typeface="Arial" panose="020B0604020202020204" pitchFamily="34" charset="0"/>
                        </a:rPr>
                        <a:t> </a:t>
                      </a:r>
                      <a:endParaRPr lang="es-ES" sz="1800" b="0" i="0" u="none" strike="noStrike" dirty="0">
                        <a:solidFill>
                          <a:schemeClr val="tx1">
                            <a:lumMod val="95000"/>
                            <a:lumOff val="5000"/>
                          </a:schemeClr>
                        </a:solidFill>
                        <a:effectLst/>
                        <a:latin typeface="Arial" panose="020B0604020202020204" pitchFamily="34" charset="0"/>
                        <a:cs typeface="Arial" panose="020B0604020202020204" pitchFamily="34" charset="0"/>
                      </a:endParaRPr>
                    </a:p>
                    <a:p>
                      <a:endParaRPr lang="es-ES" dirty="0"/>
                    </a:p>
                    <a:p>
                      <a:r>
                        <a:rPr lang="es-ES" dirty="0">
                          <a:solidFill>
                            <a:schemeClr val="tx1"/>
                          </a:solidFill>
                        </a:rPr>
                        <a:t>Eligen el género que más les acomoda para expresarse por escrito. </a:t>
                      </a:r>
                    </a:p>
                  </a:txBody>
                  <a:tcPr/>
                </a:tc>
                <a:extLst>
                  <a:ext uri="{0D108BD9-81ED-4DB2-BD59-A6C34878D82A}">
                    <a16:rowId xmlns:a16="http://schemas.microsoft.com/office/drawing/2014/main" val="1479869646"/>
                  </a:ext>
                </a:extLst>
              </a:tr>
              <a:tr h="186358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dirty="0">
                          <a:latin typeface="Arial" panose="020B0604020202020204" pitchFamily="34" charset="0"/>
                          <a:cs typeface="Arial" panose="020B0604020202020204" pitchFamily="34" charset="0"/>
                        </a:rPr>
                        <a:t>ENTREGA DE CLASES</a:t>
                      </a:r>
                    </a:p>
                    <a:p>
                      <a:endParaRPr lang="es-E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dirty="0">
                          <a:ln>
                            <a:solidFill>
                              <a:sysClr val="windowText" lastClr="000000"/>
                            </a:solidFill>
                          </a:ln>
                          <a:solidFill>
                            <a:schemeClr val="tx1">
                              <a:lumMod val="75000"/>
                              <a:lumOff val="25000"/>
                            </a:schemeClr>
                          </a:solidFill>
                          <a:latin typeface="Arial" panose="020B0604020202020204" pitchFamily="34" charset="0"/>
                          <a:cs typeface="Arial" panose="020B0604020202020204" pitchFamily="34" charset="0"/>
                        </a:rPr>
                        <a:t>VIENES 18 DE DICIEMBRE</a:t>
                      </a:r>
                    </a:p>
                    <a:p>
                      <a:endParaRPr lang="es-ES" dirty="0"/>
                    </a:p>
                  </a:txBody>
                  <a:tcPr/>
                </a:tc>
                <a:extLst>
                  <a:ext uri="{0D108BD9-81ED-4DB2-BD59-A6C34878D82A}">
                    <a16:rowId xmlns:a16="http://schemas.microsoft.com/office/drawing/2014/main" val="2936351058"/>
                  </a:ext>
                </a:extLst>
              </a:tr>
            </a:tbl>
          </a:graphicData>
        </a:graphic>
      </p:graphicFrame>
    </p:spTree>
    <p:extLst>
      <p:ext uri="{BB962C8B-B14F-4D97-AF65-F5344CB8AC3E}">
        <p14:creationId xmlns:p14="http://schemas.microsoft.com/office/powerpoint/2010/main" val="4178994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776FB0-0C2F-4B2C-B7A5-E319C31A044D}"/>
              </a:ext>
            </a:extLst>
          </p:cNvPr>
          <p:cNvSpPr>
            <a:spLocks noGrp="1"/>
          </p:cNvSpPr>
          <p:nvPr>
            <p:ph type="title"/>
          </p:nvPr>
        </p:nvSpPr>
        <p:spPr>
          <a:xfrm>
            <a:off x="677334" y="609600"/>
            <a:ext cx="8439612" cy="601980"/>
          </a:xfrm>
        </p:spPr>
        <p:txBody>
          <a:bodyPr>
            <a:normAutofit fontScale="90000"/>
          </a:bodyPr>
          <a:lstStyle/>
          <a:p>
            <a:r>
              <a:rPr lang="es-ES" sz="2200" b="1" dirty="0">
                <a:latin typeface="Arial" panose="020B0604020202020204" pitchFamily="34" charset="0"/>
                <a:ea typeface="Arial" panose="020B0604020202020204" pitchFamily="34" charset="0"/>
              </a:rPr>
              <a:t>HOY COMO SU PROFESORA DE LENGUA Y LITERATURA, DESEO QUE PUEDAN :</a:t>
            </a:r>
            <a:br>
              <a:rPr lang="es-ES" sz="1600" b="0" i="0" u="none" strike="noStrike" dirty="0">
                <a:solidFill>
                  <a:srgbClr val="000000"/>
                </a:solidFill>
                <a:effectLst/>
                <a:latin typeface="Arial" panose="020B0604020202020204" pitchFamily="34" charset="0"/>
                <a:cs typeface="Arial" panose="020B0604020202020204" pitchFamily="34" charset="0"/>
              </a:rPr>
            </a:br>
            <a:br>
              <a:rPr lang="es-ES" sz="1600" dirty="0">
                <a:effectLst/>
                <a:latin typeface="Arial" panose="020B0604020202020204" pitchFamily="34" charset="0"/>
                <a:ea typeface="Arial" panose="020B0604020202020204" pitchFamily="34" charset="0"/>
              </a:rPr>
            </a:br>
            <a:endParaRPr lang="es-ES" sz="1600" dirty="0"/>
          </a:p>
        </p:txBody>
      </p:sp>
      <p:sp>
        <p:nvSpPr>
          <p:cNvPr id="5" name="Rectangle 1">
            <a:extLst>
              <a:ext uri="{FF2B5EF4-FFF2-40B4-BE49-F238E27FC236}">
                <a16:creationId xmlns:a16="http://schemas.microsoft.com/office/drawing/2014/main" id="{822C9248-6667-4BC9-BECC-E45340C8D718}"/>
              </a:ext>
            </a:extLst>
          </p:cNvPr>
          <p:cNvSpPr>
            <a:spLocks noChangeArrowheads="1"/>
          </p:cNvSpPr>
          <p:nvPr/>
        </p:nvSpPr>
        <p:spPr bwMode="auto">
          <a:xfrm>
            <a:off x="2617403" y="3310617"/>
            <a:ext cx="2378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dirty="0">
                <a:ln>
                  <a:noFill/>
                </a:ln>
                <a:solidFill>
                  <a:schemeClr val="tx1"/>
                </a:solidFill>
                <a:effectLst/>
                <a:latin typeface="Arial" panose="020B0604020202020204" pitchFamily="34" charset="0"/>
              </a:rPr>
              <a:t>  </a:t>
            </a:r>
          </a:p>
        </p:txBody>
      </p:sp>
      <p:graphicFrame>
        <p:nvGraphicFramePr>
          <p:cNvPr id="7" name="Tabla 6">
            <a:extLst>
              <a:ext uri="{FF2B5EF4-FFF2-40B4-BE49-F238E27FC236}">
                <a16:creationId xmlns:a16="http://schemas.microsoft.com/office/drawing/2014/main" id="{3AC8AC81-09A0-47CD-84BA-AABF3E0D41EC}"/>
              </a:ext>
            </a:extLst>
          </p:cNvPr>
          <p:cNvGraphicFramePr>
            <a:graphicFrameLocks noGrp="1"/>
          </p:cNvGraphicFramePr>
          <p:nvPr>
            <p:extLst>
              <p:ext uri="{D42A27DB-BD31-4B8C-83A1-F6EECF244321}">
                <p14:modId xmlns:p14="http://schemas.microsoft.com/office/powerpoint/2010/main" val="3292236325"/>
              </p:ext>
            </p:extLst>
          </p:nvPr>
        </p:nvGraphicFramePr>
        <p:xfrm>
          <a:off x="1230631" y="1211581"/>
          <a:ext cx="9201149" cy="5149805"/>
        </p:xfrm>
        <a:graphic>
          <a:graphicData uri="http://schemas.openxmlformats.org/drawingml/2006/table">
            <a:tbl>
              <a:tblPr firstRow="1" firstCol="1" lastRow="1" lastCol="1" bandRow="1" bandCol="1"/>
              <a:tblGrid>
                <a:gridCol w="3616601">
                  <a:extLst>
                    <a:ext uri="{9D8B030D-6E8A-4147-A177-3AD203B41FA5}">
                      <a16:colId xmlns:a16="http://schemas.microsoft.com/office/drawing/2014/main" val="525120641"/>
                    </a:ext>
                  </a:extLst>
                </a:gridCol>
                <a:gridCol w="40195">
                  <a:extLst>
                    <a:ext uri="{9D8B030D-6E8A-4147-A177-3AD203B41FA5}">
                      <a16:colId xmlns:a16="http://schemas.microsoft.com/office/drawing/2014/main" val="168096372"/>
                    </a:ext>
                  </a:extLst>
                </a:gridCol>
                <a:gridCol w="5544353">
                  <a:extLst>
                    <a:ext uri="{9D8B030D-6E8A-4147-A177-3AD203B41FA5}">
                      <a16:colId xmlns:a16="http://schemas.microsoft.com/office/drawing/2014/main" val="3664606275"/>
                    </a:ext>
                  </a:extLst>
                </a:gridCol>
              </a:tblGrid>
              <a:tr h="1011047">
                <a:tc gridSpan="2">
                  <a:txBody>
                    <a:bodyPr/>
                    <a:lstStyle/>
                    <a:p>
                      <a:pPr marL="800735">
                        <a:lnSpc>
                          <a:spcPts val="2150"/>
                        </a:lnSpc>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rPr>
                        <a:t>OBJETIVO DE LA CLASE</a:t>
                      </a:r>
                      <a:endParaRPr lang="es-ES" sz="1800"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60000"/>
                        <a:lumOff val="40000"/>
                      </a:schemeClr>
                    </a:solidFill>
                  </a:tcPr>
                </a:tc>
                <a:tc hMerge="1">
                  <a:txBody>
                    <a:bodyPr/>
                    <a:lstStyle/>
                    <a:p>
                      <a:endParaRPr lang="es-ES"/>
                    </a:p>
                  </a:txBody>
                  <a:tcPr/>
                </a:tc>
                <a:tc>
                  <a:txBody>
                    <a:bodyPr/>
                    <a:lstStyle/>
                    <a:p>
                      <a:pPr marL="68580" marR="0" lvl="0" indent="0" algn="l" defTabSz="457200" rtl="0" eaLnBrk="1" fontAlgn="auto" latinLnBrk="0" hangingPunct="1">
                        <a:lnSpc>
                          <a:spcPts val="2060"/>
                        </a:lnSpc>
                        <a:spcBef>
                          <a:spcPts val="0"/>
                        </a:spcBef>
                        <a:spcAft>
                          <a:spcPts val="0"/>
                        </a:spcAft>
                        <a:buClrTx/>
                        <a:buSzTx/>
                        <a:buFontTx/>
                        <a:buNone/>
                        <a:tabLst/>
                        <a:defRPr/>
                      </a:pPr>
                      <a:r>
                        <a:rPr lang="es-ES" sz="1600" dirty="0">
                          <a:effectLst/>
                          <a:latin typeface="Arial" panose="020B0604020202020204" pitchFamily="34" charset="0"/>
                          <a:ea typeface="Arial" panose="020B0604020202020204" pitchFamily="34" charset="0"/>
                          <a:cs typeface="Arial" panose="020B0604020202020204" pitchFamily="34" charset="0"/>
                        </a:rPr>
                        <a:t>RETROALIMENTAR   EL TIEMPO Y EL ESPACIO DE UNA NARRACIÒN POLICÌACA.</a:t>
                      </a:r>
                    </a:p>
                    <a:p>
                      <a:pPr marL="68580">
                        <a:lnSpc>
                          <a:spcPts val="2060"/>
                        </a:lnSpc>
                      </a:pPr>
                      <a:endParaRPr lang="es-ES" sz="18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547942243"/>
                  </a:ext>
                </a:extLst>
              </a:tr>
              <a:tr h="765507">
                <a:tc>
                  <a:txBody>
                    <a:bodyPr/>
                    <a:lstStyle/>
                    <a:p>
                      <a:pPr marL="59690" marR="48260" algn="ctr">
                        <a:lnSpc>
                          <a:spcPts val="2000"/>
                        </a:lnSpc>
                        <a:spcAft>
                          <a:spcPts val="0"/>
                        </a:spcAft>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rPr>
                        <a:t>OBJETIVO</a:t>
                      </a:r>
                      <a:endParaRPr lang="es-ES" sz="1800"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endParaRPr>
                    </a:p>
                    <a:p>
                      <a:pPr marL="60960" marR="48260" algn="ctr">
                        <a:spcBef>
                          <a:spcPts val="220"/>
                        </a:spcBef>
                        <a:spcAft>
                          <a:spcPts val="0"/>
                        </a:spcAft>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rPr>
                        <a:t>ACTITUDINAL</a:t>
                      </a:r>
                      <a:endParaRPr lang="es-ES" sz="1800"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50000"/>
                      </a:schemeClr>
                    </a:solidFill>
                  </a:tcPr>
                </a:tc>
                <a:tc gridSpan="2">
                  <a:txBody>
                    <a:bodyPr/>
                    <a:lstStyle/>
                    <a:p>
                      <a:pPr marL="68580">
                        <a:lnSpc>
                          <a:spcPts val="2010"/>
                        </a:lnSpc>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rPr>
                        <a:t>Valorar la evidencia y la búsqueda de conocimientos que apoyen</a:t>
                      </a:r>
                      <a:endParaRPr lang="es-ES" sz="1800"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endParaRPr>
                    </a:p>
                    <a:p>
                      <a:pPr marL="68580">
                        <a:spcBef>
                          <a:spcPts val="245"/>
                        </a:spcBef>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rPr>
                        <a:t>sus aseveraciones</a:t>
                      </a:r>
                      <a:r>
                        <a:rPr lang="es-ES" sz="1800" b="1" dirty="0">
                          <a:solidFill>
                            <a:srgbClr val="FFFFFF"/>
                          </a:solidFill>
                          <a:effectLst/>
                          <a:latin typeface="Arial" panose="020B0604020202020204" pitchFamily="34" charset="0"/>
                          <a:ea typeface="Arial" panose="020B0604020202020204" pitchFamily="34" charset="0"/>
                          <a:cs typeface="Arial" panose="020B0604020202020204" pitchFamily="34" charset="0"/>
                        </a:rPr>
                        <a:t>.</a:t>
                      </a:r>
                      <a:endParaRPr lang="es-ES" sz="18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chemeClr val="accent1">
                        <a:lumMod val="20000"/>
                        <a:lumOff val="80000"/>
                      </a:schemeClr>
                    </a:solidFill>
                  </a:tcPr>
                </a:tc>
                <a:tc hMerge="1">
                  <a:txBody>
                    <a:bodyPr/>
                    <a:lstStyle/>
                    <a:p>
                      <a:endParaRPr lang="es-ES"/>
                    </a:p>
                  </a:txBody>
                  <a:tcPr/>
                </a:tc>
                <a:extLst>
                  <a:ext uri="{0D108BD9-81ED-4DB2-BD59-A6C34878D82A}">
                    <a16:rowId xmlns:a16="http://schemas.microsoft.com/office/drawing/2014/main" val="2132354392"/>
                  </a:ext>
                </a:extLst>
              </a:tr>
              <a:tr h="451733">
                <a:tc>
                  <a:txBody>
                    <a:bodyPr/>
                    <a:lstStyle/>
                    <a:p>
                      <a:pPr marL="61595" marR="48260" algn="ctr">
                        <a:lnSpc>
                          <a:spcPts val="2000"/>
                        </a:lnSpc>
                        <a:spcAft>
                          <a:spcPts val="0"/>
                        </a:spcAft>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rPr>
                        <a:t>CONTENIDOS</a:t>
                      </a:r>
                      <a:endParaRPr lang="es-ES" sz="1800"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20000"/>
                        <a:lumOff val="80000"/>
                      </a:schemeClr>
                    </a:solidFill>
                  </a:tcPr>
                </a:tc>
                <a:tc gridSpan="2">
                  <a:txBody>
                    <a:bodyPr/>
                    <a:lstStyle/>
                    <a:p>
                      <a:pPr marL="68580">
                        <a:lnSpc>
                          <a:spcPts val="2260"/>
                        </a:lnSpc>
                      </a:pPr>
                      <a:r>
                        <a:rPr lang="es-ES" sz="1800" dirty="0">
                          <a:effectLst/>
                          <a:latin typeface="Arial" panose="020B0604020202020204" pitchFamily="34" charset="0"/>
                          <a:ea typeface="Arial" panose="020B0604020202020204" pitchFamily="34" charset="0"/>
                          <a:cs typeface="Arial" panose="020B0604020202020204" pitchFamily="34" charset="0"/>
                        </a:rPr>
                        <a:t>LITERATURA POLICIAL Y DETECTIVESCA</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chemeClr val="accent1">
                        <a:lumMod val="50000"/>
                      </a:schemeClr>
                    </a:solidFill>
                  </a:tcPr>
                </a:tc>
                <a:tc hMerge="1">
                  <a:txBody>
                    <a:bodyPr/>
                    <a:lstStyle/>
                    <a:p>
                      <a:endParaRPr lang="es-ES"/>
                    </a:p>
                  </a:txBody>
                  <a:tcPr/>
                </a:tc>
                <a:extLst>
                  <a:ext uri="{0D108BD9-81ED-4DB2-BD59-A6C34878D82A}">
                    <a16:rowId xmlns:a16="http://schemas.microsoft.com/office/drawing/2014/main" val="4235115832"/>
                  </a:ext>
                </a:extLst>
              </a:tr>
              <a:tr h="759846">
                <a:tc>
                  <a:txBody>
                    <a:bodyPr/>
                    <a:lstStyle/>
                    <a:p>
                      <a:pPr marL="68580">
                        <a:spcBef>
                          <a:spcPts val="20"/>
                        </a:spcBef>
                        <a:spcAft>
                          <a:spcPts val="0"/>
                        </a:spcAft>
                      </a:pPr>
                      <a:r>
                        <a:rPr lang="es-ES" sz="1800" dirty="0">
                          <a:effectLst/>
                          <a:latin typeface="Arial" panose="020B0604020202020204" pitchFamily="34" charset="0"/>
                          <a:ea typeface="Arial" panose="020B0604020202020204" pitchFamily="34" charset="0"/>
                          <a:cs typeface="Arial" panose="020B0604020202020204" pitchFamily="34" charset="0"/>
                        </a:rPr>
                        <a:t> </a:t>
                      </a:r>
                    </a:p>
                    <a:p>
                      <a:pPr marL="59690" marR="48260" algn="ctr">
                        <a:spcAft>
                          <a:spcPts val="0"/>
                        </a:spcAft>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rPr>
                        <a:t>RECURSOS</a:t>
                      </a:r>
                      <a:endParaRPr lang="es-ES" sz="1800"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50000"/>
                      </a:schemeClr>
                    </a:solidFill>
                  </a:tcPr>
                </a:tc>
                <a:tc gridSpan="2">
                  <a:txBody>
                    <a:bodyPr/>
                    <a:lstStyle/>
                    <a:p>
                      <a:pPr marL="158750">
                        <a:lnSpc>
                          <a:spcPts val="2015"/>
                        </a:lnSpc>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rPr>
                        <a:t>Cuaderno, Lápices, Goma, notebook, celular, internet, guía de Trabajo.</a:t>
                      </a:r>
                      <a:endParaRPr lang="es-ES" sz="1800"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75000"/>
                      </a:schemeClr>
                    </a:solidFill>
                  </a:tcPr>
                </a:tc>
                <a:tc hMerge="1">
                  <a:txBody>
                    <a:bodyPr/>
                    <a:lstStyle/>
                    <a:p>
                      <a:endParaRPr lang="es-ES"/>
                    </a:p>
                  </a:txBody>
                  <a:tcPr/>
                </a:tc>
                <a:extLst>
                  <a:ext uri="{0D108BD9-81ED-4DB2-BD59-A6C34878D82A}">
                    <a16:rowId xmlns:a16="http://schemas.microsoft.com/office/drawing/2014/main" val="2213339230"/>
                  </a:ext>
                </a:extLst>
              </a:tr>
              <a:tr h="1565739">
                <a:tc>
                  <a:txBody>
                    <a:bodyPr/>
                    <a:lstStyle/>
                    <a:p>
                      <a:pPr marL="64135" marR="48260" algn="ctr">
                        <a:lnSpc>
                          <a:spcPct val="110000"/>
                        </a:lnSpc>
                        <a:spcAft>
                          <a:spcPts val="0"/>
                        </a:spcAft>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rPr>
                        <a:t>INDICADORES DE      EVALUACIÒN</a:t>
                      </a:r>
                      <a:endParaRPr lang="es-ES" sz="1800" dirty="0">
                        <a:solidFill>
                          <a:schemeClr val="tx1">
                            <a:lumMod val="75000"/>
                            <a:lumOff val="25000"/>
                          </a:schemeClr>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40000"/>
                        <a:lumOff val="60000"/>
                      </a:schemeClr>
                    </a:solidFill>
                  </a:tcP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s-ES" dirty="0"/>
                    </a:p>
                    <a:p>
                      <a:r>
                        <a:rPr lang="es-ES" dirty="0">
                          <a:solidFill>
                            <a:schemeClr val="tx1"/>
                          </a:solidFill>
                        </a:rPr>
                        <a:t>Eligen el género que más les acomoda para expresarse por escrito. </a:t>
                      </a:r>
                    </a:p>
                    <a:p>
                      <a:pPr marL="68580" marR="52705">
                        <a:lnSpc>
                          <a:spcPct val="111000"/>
                        </a:lnSpc>
                      </a:pPr>
                      <a:endParaRPr lang="es-ES" sz="1800" dirty="0">
                        <a:effectLst/>
                        <a:latin typeface="Arial" panose="020B0604020202020204" pitchFamily="34" charset="0"/>
                        <a:ea typeface="Arial" panose="020B0604020202020204" pitchFamily="34" charset="0"/>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lang="es-ES"/>
                    </a:p>
                  </a:txBody>
                  <a:tcPr/>
                </a:tc>
                <a:extLst>
                  <a:ext uri="{0D108BD9-81ED-4DB2-BD59-A6C34878D82A}">
                    <a16:rowId xmlns:a16="http://schemas.microsoft.com/office/drawing/2014/main" val="33715788"/>
                  </a:ext>
                </a:extLst>
              </a:tr>
              <a:tr h="545473">
                <a:tc>
                  <a:txBody>
                    <a:bodyPr/>
                    <a:lstStyle/>
                    <a:p>
                      <a:pPr marL="75565" marR="48260" algn="ctr">
                        <a:lnSpc>
                          <a:spcPts val="1960"/>
                        </a:lnSpc>
                        <a:spcAft>
                          <a:spcPts val="0"/>
                        </a:spcAft>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rPr>
                        <a:t>ENTREGA DE LA</a:t>
                      </a:r>
                      <a:endParaRPr lang="es-ES" sz="1800"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endParaRPr>
                    </a:p>
                    <a:p>
                      <a:pPr marL="61595" marR="48260" algn="ctr">
                        <a:spcBef>
                          <a:spcPts val="220"/>
                        </a:spcBef>
                        <a:spcAft>
                          <a:spcPts val="0"/>
                        </a:spcAft>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rPr>
                        <a:t>CLASE</a:t>
                      </a:r>
                      <a:endParaRPr lang="es-ES" sz="1800"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50000"/>
                      </a:schemeClr>
                    </a:solidFill>
                  </a:tcPr>
                </a:tc>
                <a:tc gridSpan="2">
                  <a:txBody>
                    <a:bodyPr/>
                    <a:lstStyle/>
                    <a:p>
                      <a:pPr marL="222885">
                        <a:lnSpc>
                          <a:spcPts val="1970"/>
                        </a:lnSpc>
                      </a:pPr>
                      <a:r>
                        <a:rPr lang="es-ES" sz="1800" b="1"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rPr>
                        <a:t>VIERNES 18 DE DICIEMBRE</a:t>
                      </a:r>
                      <a:endParaRPr lang="es-ES" sz="1800" dirty="0">
                        <a:solidFill>
                          <a:schemeClr val="tx1">
                            <a:lumMod val="75000"/>
                            <a:lumOff val="2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75000"/>
                      </a:schemeClr>
                    </a:solidFill>
                  </a:tcPr>
                </a:tc>
                <a:tc hMerge="1">
                  <a:txBody>
                    <a:bodyPr/>
                    <a:lstStyle/>
                    <a:p>
                      <a:endParaRPr lang="es-ES"/>
                    </a:p>
                  </a:txBody>
                  <a:tcPr/>
                </a:tc>
                <a:extLst>
                  <a:ext uri="{0D108BD9-81ED-4DB2-BD59-A6C34878D82A}">
                    <a16:rowId xmlns:a16="http://schemas.microsoft.com/office/drawing/2014/main" val="692490222"/>
                  </a:ext>
                </a:extLst>
              </a:tr>
            </a:tbl>
          </a:graphicData>
        </a:graphic>
      </p:graphicFrame>
    </p:spTree>
    <p:extLst>
      <p:ext uri="{BB962C8B-B14F-4D97-AF65-F5344CB8AC3E}">
        <p14:creationId xmlns:p14="http://schemas.microsoft.com/office/powerpoint/2010/main" val="906276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0E1EBF5-95BC-4EEC-BAF9-F4AF3EB50DFD}"/>
              </a:ext>
            </a:extLst>
          </p:cNvPr>
          <p:cNvSpPr>
            <a:spLocks noGrp="1"/>
          </p:cNvSpPr>
          <p:nvPr>
            <p:ph idx="1"/>
          </p:nvPr>
        </p:nvSpPr>
        <p:spPr>
          <a:xfrm>
            <a:off x="677334" y="1348740"/>
            <a:ext cx="8596668" cy="5189219"/>
          </a:xfrm>
          <a:ln>
            <a:solidFill>
              <a:schemeClr val="accent1">
                <a:lumMod val="75000"/>
              </a:schemeClr>
            </a:solidFill>
          </a:ln>
        </p:spPr>
        <p:txBody>
          <a:bodyPr>
            <a:normAutofit lnSpcReduction="10000"/>
          </a:bodyPr>
          <a:lstStyle/>
          <a:p>
            <a:pPr marL="342900" lvl="0" indent="-342900">
              <a:spcBef>
                <a:spcPts val="1115"/>
              </a:spcBef>
              <a:buFont typeface="Arial" panose="020B0604020202020204" pitchFamily="34" charset="0"/>
              <a:buChar char="•"/>
              <a:tabLst>
                <a:tab pos="431165" algn="l"/>
                <a:tab pos="431800" algn="l"/>
              </a:tabLst>
            </a:pPr>
            <a:r>
              <a:rPr lang="es-ES" b="1" dirty="0">
                <a:effectLst/>
                <a:latin typeface="Arial" panose="020B0604020202020204" pitchFamily="34" charset="0"/>
                <a:ea typeface="Arial" panose="020B0604020202020204" pitchFamily="34" charset="0"/>
              </a:rPr>
              <a:t>¡¡¡BUENOS </a:t>
            </a:r>
            <a:r>
              <a:rPr lang="es-ES" b="1" spc="-15" dirty="0">
                <a:effectLst/>
                <a:latin typeface="Arial" panose="020B0604020202020204" pitchFamily="34" charset="0"/>
                <a:ea typeface="Arial" panose="020B0604020202020204" pitchFamily="34" charset="0"/>
              </a:rPr>
              <a:t>DÍAS </a:t>
            </a:r>
            <a:r>
              <a:rPr lang="es-ES" b="1" dirty="0">
                <a:effectLst/>
                <a:latin typeface="Arial" panose="020B0604020202020204" pitchFamily="34" charset="0"/>
                <a:ea typeface="Arial" panose="020B0604020202020204" pitchFamily="34" charset="0"/>
              </a:rPr>
              <a:t>MIS NIÑOS Y NIÑAS</a:t>
            </a:r>
            <a:r>
              <a:rPr lang="es-ES" dirty="0">
                <a:effectLst/>
                <a:latin typeface="Arial" panose="020B0604020202020204" pitchFamily="34" charset="0"/>
                <a:ea typeface="Arial" panose="020B0604020202020204" pitchFamily="34" charset="0"/>
              </a:rPr>
              <a:t>!!! ESPERO QUE SE ENCUENTREN BIEN Y CON ÀNIMO A </a:t>
            </a:r>
            <a:r>
              <a:rPr lang="es-ES" spc="-270" dirty="0">
                <a:effectLst/>
                <a:latin typeface="Arial" panose="020B0604020202020204" pitchFamily="34" charset="0"/>
                <a:ea typeface="Arial" panose="020B0604020202020204" pitchFamily="34" charset="0"/>
              </a:rPr>
              <a:t>APRENDER</a:t>
            </a:r>
            <a:endParaRPr lang="es-ES" dirty="0">
              <a:effectLst/>
              <a:latin typeface="Arial" panose="020B0604020202020204" pitchFamily="34" charset="0"/>
              <a:ea typeface="Arial" panose="020B0604020202020204" pitchFamily="34" charset="0"/>
            </a:endParaRPr>
          </a:p>
          <a:p>
            <a:pPr marL="342900" lvl="0" indent="-342900">
              <a:spcBef>
                <a:spcPts val="565"/>
              </a:spcBef>
              <a:buFont typeface="Arial" panose="020B0604020202020204" pitchFamily="34" charset="0"/>
              <a:buChar char="•"/>
              <a:tabLst>
                <a:tab pos="431165" algn="l"/>
                <a:tab pos="431800" algn="l"/>
              </a:tabLst>
            </a:pPr>
            <a:r>
              <a:rPr lang="es-ES" dirty="0">
                <a:effectLst/>
                <a:latin typeface="Arial" panose="020B0604020202020204" pitchFamily="34" charset="0"/>
                <a:ea typeface="Arial" panose="020B0604020202020204" pitchFamily="34" charset="0"/>
              </a:rPr>
              <a:t>Recordar que han ingresado a la sala virtual y deben</a:t>
            </a:r>
            <a:r>
              <a:rPr lang="es-ES" spc="-220" dirty="0">
                <a:effectLst/>
                <a:latin typeface="Arial" panose="020B0604020202020204" pitchFamily="34" charset="0"/>
                <a:ea typeface="Arial" panose="020B0604020202020204" pitchFamily="34" charset="0"/>
              </a:rPr>
              <a:t>:</a:t>
            </a:r>
            <a:endParaRPr lang="es-ES" dirty="0">
              <a:effectLst/>
              <a:latin typeface="Arial" panose="020B0604020202020204" pitchFamily="34" charset="0"/>
              <a:ea typeface="Arial" panose="020B0604020202020204" pitchFamily="34" charset="0"/>
            </a:endParaRPr>
          </a:p>
          <a:p>
            <a:pPr marL="342900" lvl="0" indent="-342900">
              <a:spcBef>
                <a:spcPts val="575"/>
              </a:spcBef>
              <a:buFont typeface="Arial" panose="020B0604020202020204" pitchFamily="34" charset="0"/>
              <a:buChar char="•"/>
              <a:tabLst>
                <a:tab pos="431165" algn="l"/>
                <a:tab pos="431800" algn="l"/>
              </a:tabLst>
            </a:pPr>
            <a:r>
              <a:rPr lang="es-ES" dirty="0">
                <a:effectLst/>
                <a:latin typeface="Arial" panose="020B0604020202020204" pitchFamily="34" charset="0"/>
                <a:ea typeface="Arial" panose="020B0604020202020204" pitchFamily="34" charset="0"/>
              </a:rPr>
              <a:t>Mantener apagado los</a:t>
            </a:r>
            <a:r>
              <a:rPr lang="es-ES" spc="-95" dirty="0">
                <a:effectLst/>
                <a:latin typeface="Arial" panose="020B0604020202020204" pitchFamily="34" charset="0"/>
                <a:ea typeface="Arial" panose="020B0604020202020204" pitchFamily="34" charset="0"/>
              </a:rPr>
              <a:t> </a:t>
            </a:r>
            <a:r>
              <a:rPr lang="es-ES" dirty="0">
                <a:effectLst/>
                <a:latin typeface="Arial" panose="020B0604020202020204" pitchFamily="34" charset="0"/>
                <a:ea typeface="Arial" panose="020B0604020202020204" pitchFamily="34" charset="0"/>
              </a:rPr>
              <a:t>micrófonos</a:t>
            </a:r>
          </a:p>
          <a:p>
            <a:pPr marL="342900" lvl="0" indent="-342900">
              <a:spcBef>
                <a:spcPts val="560"/>
              </a:spcBef>
              <a:buFont typeface="Arial" panose="020B0604020202020204" pitchFamily="34" charset="0"/>
              <a:buChar char="•"/>
              <a:tabLst>
                <a:tab pos="431165" algn="l"/>
                <a:tab pos="431800" algn="l"/>
              </a:tabLst>
            </a:pPr>
            <a:r>
              <a:rPr lang="es-ES" dirty="0">
                <a:effectLst/>
                <a:latin typeface="Arial" panose="020B0604020202020204" pitchFamily="34" charset="0"/>
                <a:ea typeface="Arial" panose="020B0604020202020204" pitchFamily="34" charset="0"/>
              </a:rPr>
              <a:t>Realizar consultas a través del chat , solo es de uso</a:t>
            </a:r>
            <a:r>
              <a:rPr lang="es-ES" spc="-220" dirty="0">
                <a:effectLst/>
                <a:latin typeface="Arial" panose="020B0604020202020204" pitchFamily="34" charset="0"/>
                <a:ea typeface="Arial" panose="020B0604020202020204" pitchFamily="34" charset="0"/>
              </a:rPr>
              <a:t> </a:t>
            </a:r>
            <a:r>
              <a:rPr lang="es-ES" dirty="0">
                <a:effectLst/>
                <a:latin typeface="Arial" panose="020B0604020202020204" pitchFamily="34" charset="0"/>
                <a:ea typeface="Arial" panose="020B0604020202020204" pitchFamily="34" charset="0"/>
              </a:rPr>
              <a:t>pedagógico.</a:t>
            </a:r>
          </a:p>
          <a:p>
            <a:pPr marL="342900" lvl="0" indent="-342900">
              <a:spcBef>
                <a:spcPts val="565"/>
              </a:spcBef>
              <a:buFont typeface="Arial" panose="020B0604020202020204" pitchFamily="34" charset="0"/>
              <a:buChar char="•"/>
              <a:tabLst>
                <a:tab pos="431165" algn="l"/>
                <a:tab pos="431800" algn="l"/>
              </a:tabLst>
            </a:pPr>
            <a:r>
              <a:rPr lang="es-ES" dirty="0">
                <a:effectLst/>
                <a:latin typeface="Arial" panose="020B0604020202020204" pitchFamily="34" charset="0"/>
                <a:ea typeface="Arial" panose="020B0604020202020204" pitchFamily="34" charset="0"/>
              </a:rPr>
              <a:t>Mantener los recursos educativos a</a:t>
            </a:r>
            <a:r>
              <a:rPr lang="es-ES" spc="-140" dirty="0">
                <a:effectLst/>
                <a:latin typeface="Arial" panose="020B0604020202020204" pitchFamily="34" charset="0"/>
                <a:ea typeface="Arial" panose="020B0604020202020204" pitchFamily="34" charset="0"/>
              </a:rPr>
              <a:t> </a:t>
            </a:r>
            <a:r>
              <a:rPr lang="es-ES" dirty="0">
                <a:effectLst/>
                <a:latin typeface="Arial" panose="020B0604020202020204" pitchFamily="34" charset="0"/>
                <a:ea typeface="Arial" panose="020B0604020202020204" pitchFamily="34" charset="0"/>
              </a:rPr>
              <a:t>mano</a:t>
            </a:r>
          </a:p>
          <a:p>
            <a:pPr marL="342900" lvl="0" indent="-342900">
              <a:spcBef>
                <a:spcPts val="575"/>
              </a:spcBef>
              <a:buFont typeface="Arial" panose="020B0604020202020204" pitchFamily="34" charset="0"/>
              <a:buChar char="•"/>
              <a:tabLst>
                <a:tab pos="431165" algn="l"/>
                <a:tab pos="431800" algn="l"/>
              </a:tabLst>
            </a:pPr>
            <a:r>
              <a:rPr lang="es-ES" dirty="0">
                <a:effectLst/>
                <a:latin typeface="Arial" panose="020B0604020202020204" pitchFamily="34" charset="0"/>
                <a:ea typeface="Arial" panose="020B0604020202020204" pitchFamily="34" charset="0"/>
              </a:rPr>
              <a:t>No </a:t>
            </a:r>
            <a:r>
              <a:rPr lang="es-ES" spc="-15" dirty="0">
                <a:effectLst/>
                <a:latin typeface="Arial" panose="020B0604020202020204" pitchFamily="34" charset="0"/>
                <a:ea typeface="Arial" panose="020B0604020202020204" pitchFamily="34" charset="0"/>
              </a:rPr>
              <a:t>comer, </a:t>
            </a:r>
            <a:r>
              <a:rPr lang="es-ES" dirty="0">
                <a:effectLst/>
                <a:latin typeface="Arial" panose="020B0604020202020204" pitchFamily="34" charset="0"/>
                <a:ea typeface="Arial" panose="020B0604020202020204" pitchFamily="34" charset="0"/>
              </a:rPr>
              <a:t>en horas de</a:t>
            </a:r>
            <a:r>
              <a:rPr lang="es-ES" spc="-90" dirty="0">
                <a:effectLst/>
                <a:latin typeface="Arial" panose="020B0604020202020204" pitchFamily="34" charset="0"/>
                <a:ea typeface="Arial" panose="020B0604020202020204" pitchFamily="34" charset="0"/>
              </a:rPr>
              <a:t> </a:t>
            </a:r>
            <a:r>
              <a:rPr lang="es-ES" dirty="0">
                <a:effectLst/>
                <a:latin typeface="Arial" panose="020B0604020202020204" pitchFamily="34" charset="0"/>
                <a:ea typeface="Arial" panose="020B0604020202020204" pitchFamily="34" charset="0"/>
              </a:rPr>
              <a:t>clases.</a:t>
            </a:r>
          </a:p>
          <a:p>
            <a:pPr marL="342900" lvl="0" indent="-342900">
              <a:spcBef>
                <a:spcPts val="575"/>
              </a:spcBef>
              <a:buFont typeface="Arial" panose="020B0604020202020204" pitchFamily="34" charset="0"/>
              <a:buChar char="•"/>
              <a:tabLst>
                <a:tab pos="431165" algn="l"/>
                <a:tab pos="431800" algn="l"/>
              </a:tabLst>
            </a:pPr>
            <a:r>
              <a:rPr lang="es-ES" dirty="0">
                <a:effectLst/>
                <a:latin typeface="Arial" panose="020B0604020202020204" pitchFamily="34" charset="0"/>
                <a:ea typeface="Arial" panose="020B0604020202020204" pitchFamily="34" charset="0"/>
              </a:rPr>
              <a:t>ENCENDER LAS CÀMARAS</a:t>
            </a:r>
          </a:p>
          <a:p>
            <a:pPr marL="342900" lvl="0" indent="-342900">
              <a:spcBef>
                <a:spcPts val="575"/>
              </a:spcBef>
              <a:buFont typeface="Arial" panose="020B0604020202020204" pitchFamily="34" charset="0"/>
              <a:buChar char="•"/>
              <a:tabLst>
                <a:tab pos="431165" algn="l"/>
                <a:tab pos="431800" algn="l"/>
              </a:tabLst>
            </a:pPr>
            <a:endParaRPr lang="es-ES" dirty="0">
              <a:effectLst/>
              <a:latin typeface="Arial" panose="020B0604020202020204" pitchFamily="34" charset="0"/>
              <a:ea typeface="Arial" panose="020B0604020202020204" pitchFamily="34" charset="0"/>
            </a:endParaRPr>
          </a:p>
          <a:p>
            <a:pPr marL="342900" marR="391160" lvl="0" indent="-342900">
              <a:lnSpc>
                <a:spcPct val="72000"/>
              </a:lnSpc>
              <a:spcBef>
                <a:spcPts val="5"/>
              </a:spcBef>
              <a:spcAft>
                <a:spcPts val="0"/>
              </a:spcAft>
              <a:buFont typeface="Arial" panose="020B0604020202020204" pitchFamily="34" charset="0"/>
              <a:buChar char="•"/>
              <a:tabLst>
                <a:tab pos="431165" algn="l"/>
                <a:tab pos="431800" algn="l"/>
              </a:tabLst>
            </a:pPr>
            <a:r>
              <a:rPr lang="es-ES" b="1" dirty="0">
                <a:effectLst/>
                <a:latin typeface="Arial" panose="020B0604020202020204" pitchFamily="34" charset="0"/>
                <a:ea typeface="Arial" panose="020B0604020202020204" pitchFamily="34" charset="0"/>
              </a:rPr>
              <a:t>Hoy corresponde trabajar otro objetivo de aprendizaje, </a:t>
            </a:r>
            <a:r>
              <a:rPr lang="es-ES" b="1" dirty="0">
                <a:solidFill>
                  <a:srgbClr val="006FC0"/>
                </a:solidFill>
                <a:effectLst/>
                <a:latin typeface="Arial" panose="020B0604020202020204" pitchFamily="34" charset="0"/>
                <a:ea typeface="Arial" panose="020B0604020202020204" pitchFamily="34" charset="0"/>
              </a:rPr>
              <a:t>PREPARADOS,</a:t>
            </a:r>
          </a:p>
          <a:p>
            <a:pPr marL="342900" marR="391160" lvl="0" indent="-342900">
              <a:lnSpc>
                <a:spcPct val="72000"/>
              </a:lnSpc>
              <a:spcBef>
                <a:spcPts val="5"/>
              </a:spcBef>
              <a:spcAft>
                <a:spcPts val="0"/>
              </a:spcAft>
              <a:buFont typeface="Arial" panose="020B0604020202020204" pitchFamily="34" charset="0"/>
              <a:buChar char="•"/>
              <a:tabLst>
                <a:tab pos="431165" algn="l"/>
                <a:tab pos="431800" algn="l"/>
              </a:tabLst>
            </a:pPr>
            <a:endParaRPr lang="es-ES" b="1" dirty="0">
              <a:solidFill>
                <a:srgbClr val="006FC0"/>
              </a:solidFill>
              <a:latin typeface="Arial" panose="020B0604020202020204" pitchFamily="34" charset="0"/>
              <a:ea typeface="Arial" panose="020B0604020202020204" pitchFamily="34" charset="0"/>
            </a:endParaRPr>
          </a:p>
          <a:p>
            <a:pPr marL="342900" marR="391160" lvl="0" indent="-342900">
              <a:lnSpc>
                <a:spcPct val="72000"/>
              </a:lnSpc>
              <a:spcBef>
                <a:spcPts val="5"/>
              </a:spcBef>
              <a:spcAft>
                <a:spcPts val="0"/>
              </a:spcAft>
              <a:buFont typeface="Arial" panose="020B0604020202020204" pitchFamily="34" charset="0"/>
              <a:buChar char="•"/>
              <a:tabLst>
                <a:tab pos="431165" algn="l"/>
                <a:tab pos="431800" algn="l"/>
              </a:tabLst>
            </a:pPr>
            <a:r>
              <a:rPr lang="es-ES" b="1" dirty="0">
                <a:solidFill>
                  <a:srgbClr val="006FC0"/>
                </a:solidFill>
                <a:effectLst/>
                <a:latin typeface="Arial" panose="020B0604020202020204" pitchFamily="34" charset="0"/>
                <a:ea typeface="Arial" panose="020B0604020202020204" pitchFamily="34" charset="0"/>
              </a:rPr>
              <a:t> LISTO ¡¡¡YA!!!</a:t>
            </a:r>
            <a:endParaRPr lang="es-ES" dirty="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tabLst>
                <a:tab pos="431165" algn="l"/>
                <a:tab pos="431800" algn="l"/>
                <a:tab pos="5262245" algn="l"/>
              </a:tabLst>
            </a:pPr>
            <a:r>
              <a:rPr lang="es-ES" b="1" dirty="0">
                <a:solidFill>
                  <a:schemeClr val="accent1">
                    <a:lumMod val="75000"/>
                  </a:schemeClr>
                </a:solidFill>
                <a:effectLst/>
                <a:latin typeface="Arial" panose="020B0604020202020204" pitchFamily="34" charset="0"/>
                <a:ea typeface="Arial" panose="020B0604020202020204" pitchFamily="34" charset="0"/>
              </a:rPr>
              <a:t>¡Recordemos! ¿QUÈ ES UNA NOVELA POLICÌACA? </a:t>
            </a:r>
            <a:r>
              <a:rPr lang="es-ES" sz="2600" b="1" dirty="0">
                <a:solidFill>
                  <a:schemeClr val="accent1">
                    <a:lumMod val="75000"/>
                  </a:schemeClr>
                </a:solidFill>
                <a:effectLst/>
                <a:latin typeface="Arial" panose="020B0604020202020204" pitchFamily="34" charset="0"/>
                <a:ea typeface="Arial" panose="020B0604020202020204" pitchFamily="34" charset="0"/>
              </a:rPr>
              <a:t>TICKET DE ENTRADA</a:t>
            </a:r>
            <a:endParaRPr lang="es-ES" sz="2600" dirty="0">
              <a:solidFill>
                <a:schemeClr val="accent1">
                  <a:lumMod val="75000"/>
                </a:schemeClr>
              </a:solidFill>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tabLst>
                <a:tab pos="431165" algn="l"/>
                <a:tab pos="431800" algn="l"/>
              </a:tabLst>
            </a:pPr>
            <a:r>
              <a:rPr lang="es-ES" b="1" dirty="0">
                <a:effectLst/>
                <a:latin typeface="Arial" panose="020B0604020202020204" pitchFamily="34" charset="0"/>
                <a:ea typeface="Arial" panose="020B0604020202020204" pitchFamily="34" charset="0"/>
              </a:rPr>
              <a:t>BIEN</a:t>
            </a:r>
            <a:r>
              <a:rPr lang="es-ES" b="1" dirty="0">
                <a:solidFill>
                  <a:srgbClr val="006FC0"/>
                </a:solidFill>
                <a:effectLst/>
                <a:latin typeface="Arial" panose="020B0604020202020204" pitchFamily="34" charset="0"/>
                <a:ea typeface="Arial" panose="020B0604020202020204" pitchFamily="34" charset="0"/>
              </a:rPr>
              <a:t>!!!!</a:t>
            </a:r>
            <a:endParaRPr lang="es-ES" b="1" dirty="0">
              <a:effectLst/>
              <a:latin typeface="Arial" panose="020B0604020202020204" pitchFamily="34" charset="0"/>
              <a:ea typeface="Arial" panose="020B0604020202020204" pitchFamily="34" charset="0"/>
            </a:endParaRPr>
          </a:p>
          <a:p>
            <a:r>
              <a:rPr lang="es-ES" dirty="0">
                <a:effectLst/>
                <a:latin typeface="Arial" panose="020B0604020202020204" pitchFamily="34" charset="0"/>
                <a:ea typeface="Arial" panose="020B0604020202020204" pitchFamily="34" charset="0"/>
              </a:rPr>
              <a:t> </a:t>
            </a:r>
          </a:p>
          <a:p>
            <a:endParaRPr lang="es-ES" dirty="0"/>
          </a:p>
        </p:txBody>
      </p:sp>
      <p:pic>
        <p:nvPicPr>
          <p:cNvPr id="4" name="Marcador de contenido 4">
            <a:extLst>
              <a:ext uri="{FF2B5EF4-FFF2-40B4-BE49-F238E27FC236}">
                <a16:creationId xmlns:a16="http://schemas.microsoft.com/office/drawing/2014/main" id="{311127F7-89F7-46FE-BC51-8C2DA72147E6}"/>
              </a:ext>
            </a:extLst>
          </p:cNvPr>
          <p:cNvPicPr>
            <a:picLocks noGrp="1" noChangeAspect="1"/>
          </p:cNvPicPr>
          <p:nvPr>
            <p:ph idx="1"/>
          </p:nvPr>
        </p:nvPicPr>
        <p:blipFill>
          <a:blip r:embed="rId2"/>
          <a:stretch>
            <a:fillRect/>
          </a:stretch>
        </p:blipFill>
        <p:spPr>
          <a:xfrm>
            <a:off x="535902" y="208211"/>
            <a:ext cx="8596668" cy="1140530"/>
          </a:xfrm>
        </p:spPr>
      </p:pic>
      <p:pic>
        <p:nvPicPr>
          <p:cNvPr id="5" name="Marcador de contenido 4">
            <a:extLst>
              <a:ext uri="{FF2B5EF4-FFF2-40B4-BE49-F238E27FC236}">
                <a16:creationId xmlns:a16="http://schemas.microsoft.com/office/drawing/2014/main" id="{BDAF0BA7-AED7-478F-AE36-D122B21F3D2C}"/>
              </a:ext>
            </a:extLst>
          </p:cNvPr>
          <p:cNvPicPr>
            <a:picLocks noChangeAspect="1"/>
          </p:cNvPicPr>
          <p:nvPr/>
        </p:nvPicPr>
        <p:blipFill>
          <a:blip r:embed="rId2"/>
          <a:stretch>
            <a:fillRect/>
          </a:stretch>
        </p:blipFill>
        <p:spPr>
          <a:xfrm>
            <a:off x="1017270" y="208211"/>
            <a:ext cx="7749540" cy="1140528"/>
          </a:xfrm>
          <a:prstGeom prst="rect">
            <a:avLst/>
          </a:prstGeom>
        </p:spPr>
      </p:pic>
    </p:spTree>
    <p:extLst>
      <p:ext uri="{BB962C8B-B14F-4D97-AF65-F5344CB8AC3E}">
        <p14:creationId xmlns:p14="http://schemas.microsoft.com/office/powerpoint/2010/main" val="293123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376E1E3-442D-4E74-9AEA-635ED9F2634E}"/>
              </a:ext>
            </a:extLst>
          </p:cNvPr>
          <p:cNvSpPr/>
          <p:nvPr/>
        </p:nvSpPr>
        <p:spPr>
          <a:xfrm>
            <a:off x="891540" y="1371600"/>
            <a:ext cx="787908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ES" sz="2400" b="1" dirty="0">
                <a:solidFill>
                  <a:schemeClr val="tx1">
                    <a:lumMod val="95000"/>
                    <a:lumOff val="5000"/>
                  </a:schemeClr>
                </a:solidFill>
                <a:latin typeface="Arial" panose="020B0604020202020204" pitchFamily="34" charset="0"/>
                <a:cs typeface="Arial" panose="020B0604020202020204" pitchFamily="34" charset="0"/>
              </a:rPr>
              <a:t>tú!!!!</a:t>
            </a:r>
          </a:p>
          <a:p>
            <a:endParaRPr lang="es-ES" sz="2400" b="1" dirty="0">
              <a:solidFill>
                <a:schemeClr val="tx1">
                  <a:lumMod val="95000"/>
                  <a:lumOff val="5000"/>
                </a:schemeClr>
              </a:solidFill>
              <a:latin typeface="Arial" panose="020B0604020202020204" pitchFamily="34" charset="0"/>
              <a:cs typeface="Arial" panose="020B0604020202020204" pitchFamily="34" charset="0"/>
            </a:endParaRPr>
          </a:p>
          <a:p>
            <a:endParaRPr lang="es-ES" sz="2400" b="1"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9" name="Imagen 8">
            <a:extLst>
              <a:ext uri="{FF2B5EF4-FFF2-40B4-BE49-F238E27FC236}">
                <a16:creationId xmlns:a16="http://schemas.microsoft.com/office/drawing/2014/main" id="{D5A7B193-45C2-4C15-AAAE-136B8AEE843F}"/>
              </a:ext>
            </a:extLst>
          </p:cNvPr>
          <p:cNvPicPr>
            <a:picLocks noChangeAspect="1"/>
          </p:cNvPicPr>
          <p:nvPr/>
        </p:nvPicPr>
        <p:blipFill>
          <a:blip r:embed="rId2"/>
          <a:stretch>
            <a:fillRect/>
          </a:stretch>
        </p:blipFill>
        <p:spPr>
          <a:xfrm>
            <a:off x="1672857" y="1832518"/>
            <a:ext cx="6251943" cy="941162"/>
          </a:xfrm>
          <a:prstGeom prst="rect">
            <a:avLst/>
          </a:prstGeom>
        </p:spPr>
      </p:pic>
      <p:sp>
        <p:nvSpPr>
          <p:cNvPr id="5" name="Marcador de contenido 4">
            <a:extLst>
              <a:ext uri="{FF2B5EF4-FFF2-40B4-BE49-F238E27FC236}">
                <a16:creationId xmlns:a16="http://schemas.microsoft.com/office/drawing/2014/main" id="{220123E8-EDBC-41F6-AE20-90530B2262AD}"/>
              </a:ext>
            </a:extLst>
          </p:cNvPr>
          <p:cNvSpPr>
            <a:spLocks noGrp="1"/>
          </p:cNvSpPr>
          <p:nvPr>
            <p:ph idx="1"/>
          </p:nvPr>
        </p:nvSpPr>
        <p:spPr>
          <a:xfrm>
            <a:off x="677334" y="533400"/>
            <a:ext cx="9053868" cy="5507963"/>
          </a:xfrm>
        </p:spPr>
        <p:txBody>
          <a:bodyPr>
            <a:normAutofit/>
          </a:bodyPr>
          <a:lstStyle/>
          <a:p>
            <a:r>
              <a:rPr lang="es-ES" dirty="0">
                <a:latin typeface="Calibri" panose="020F0502020204030204" pitchFamily="34" charset="0"/>
                <a:cs typeface="Calibri" panose="020F0502020204030204" pitchFamily="34" charset="0"/>
              </a:rPr>
              <a:t> </a:t>
            </a:r>
          </a:p>
        </p:txBody>
      </p:sp>
      <p:sp>
        <p:nvSpPr>
          <p:cNvPr id="10" name="Rectángulo 9">
            <a:extLst>
              <a:ext uri="{FF2B5EF4-FFF2-40B4-BE49-F238E27FC236}">
                <a16:creationId xmlns:a16="http://schemas.microsoft.com/office/drawing/2014/main" id="{F344C529-A309-4592-8D9A-CC77ED23F005}"/>
              </a:ext>
            </a:extLst>
          </p:cNvPr>
          <p:cNvSpPr/>
          <p:nvPr/>
        </p:nvSpPr>
        <p:spPr>
          <a:xfrm>
            <a:off x="1489977" y="4084321"/>
            <a:ext cx="5108943"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s-ES" dirty="0"/>
              <a:t>¿</a:t>
            </a:r>
            <a:r>
              <a:rPr lang="es-ES" sz="2800" dirty="0">
                <a:latin typeface="Calibri" panose="020F0502020204030204" pitchFamily="34" charset="0"/>
                <a:cs typeface="Calibri" panose="020F0502020204030204" pitchFamily="34" charset="0"/>
              </a:rPr>
              <a:t>Cuál es el objetivo de un enigma?</a:t>
            </a:r>
          </a:p>
        </p:txBody>
      </p:sp>
    </p:spTree>
    <p:extLst>
      <p:ext uri="{BB962C8B-B14F-4D97-AF65-F5344CB8AC3E}">
        <p14:creationId xmlns:p14="http://schemas.microsoft.com/office/powerpoint/2010/main" val="3243125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C0847A-25AB-4C4A-B553-01BAAD842396}"/>
              </a:ext>
            </a:extLst>
          </p:cNvPr>
          <p:cNvSpPr>
            <a:spLocks noGrp="1"/>
          </p:cNvSpPr>
          <p:nvPr>
            <p:ph type="title"/>
          </p:nvPr>
        </p:nvSpPr>
        <p:spPr>
          <a:xfrm>
            <a:off x="677863" y="472440"/>
            <a:ext cx="8511857" cy="1550670"/>
          </a:xfrm>
        </p:spPr>
        <p:txBody>
          <a:bodyPr>
            <a:normAutofit/>
          </a:bodyPr>
          <a:lstStyle/>
          <a:p>
            <a:r>
              <a:rPr lang="es-ES" dirty="0">
                <a:solidFill>
                  <a:schemeClr val="tx1"/>
                </a:solidFill>
              </a:rPr>
              <a:t>Perfecto !! te acuerdas  a que se refiere la novela policial o detectivesca?? </a:t>
            </a:r>
          </a:p>
        </p:txBody>
      </p:sp>
      <p:pic>
        <p:nvPicPr>
          <p:cNvPr id="6" name="Marcador de contenido 5">
            <a:extLst>
              <a:ext uri="{FF2B5EF4-FFF2-40B4-BE49-F238E27FC236}">
                <a16:creationId xmlns:a16="http://schemas.microsoft.com/office/drawing/2014/main" id="{7E78FABA-B4CD-4D4E-ACC4-FDCF2E9AA3F9}"/>
              </a:ext>
            </a:extLst>
          </p:cNvPr>
          <p:cNvPicPr>
            <a:picLocks noGrp="1" noChangeAspect="1"/>
          </p:cNvPicPr>
          <p:nvPr>
            <p:ph idx="1"/>
          </p:nvPr>
        </p:nvPicPr>
        <p:blipFill>
          <a:blip r:embed="rId2"/>
          <a:stretch>
            <a:fillRect/>
          </a:stretch>
        </p:blipFill>
        <p:spPr>
          <a:xfrm>
            <a:off x="1386840" y="1813560"/>
            <a:ext cx="8153400" cy="4236720"/>
          </a:xfrm>
        </p:spPr>
      </p:pic>
    </p:spTree>
    <p:extLst>
      <p:ext uri="{BB962C8B-B14F-4D97-AF65-F5344CB8AC3E}">
        <p14:creationId xmlns:p14="http://schemas.microsoft.com/office/powerpoint/2010/main" val="2256508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9161F6-8C92-402B-A12B-AD58D571CF8D}"/>
              </a:ext>
            </a:extLst>
          </p:cNvPr>
          <p:cNvSpPr>
            <a:spLocks noGrp="1"/>
          </p:cNvSpPr>
          <p:nvPr>
            <p:ph type="title"/>
          </p:nvPr>
        </p:nvSpPr>
        <p:spPr>
          <a:xfrm>
            <a:off x="677334" y="609600"/>
            <a:ext cx="8596668" cy="762000"/>
          </a:xfrm>
        </p:spPr>
        <p:txBody>
          <a:bodyPr/>
          <a:lstStyle/>
          <a:p>
            <a:r>
              <a:rPr lang="es-ES" sz="2400" dirty="0">
                <a:solidFill>
                  <a:schemeClr val="tx1"/>
                </a:solidFill>
                <a:latin typeface="Arial" panose="020B0604020202020204" pitchFamily="34" charset="0"/>
                <a:cs typeface="Arial" panose="020B0604020202020204" pitchFamily="34" charset="0"/>
              </a:rPr>
              <a:t>SABÌAS QUÈ??</a:t>
            </a:r>
            <a:r>
              <a:rPr lang="es-ES" dirty="0">
                <a:solidFill>
                  <a:schemeClr val="tx1"/>
                </a:solidFill>
              </a:rPr>
              <a:t>  Es fundamental !!</a:t>
            </a:r>
          </a:p>
        </p:txBody>
      </p:sp>
      <p:pic>
        <p:nvPicPr>
          <p:cNvPr id="5" name="Imagen 4">
            <a:extLst>
              <a:ext uri="{FF2B5EF4-FFF2-40B4-BE49-F238E27FC236}">
                <a16:creationId xmlns:a16="http://schemas.microsoft.com/office/drawing/2014/main" id="{BC382796-B026-4567-A132-4A9215AEAE07}"/>
              </a:ext>
            </a:extLst>
          </p:cNvPr>
          <p:cNvPicPr>
            <a:picLocks noChangeAspect="1"/>
          </p:cNvPicPr>
          <p:nvPr/>
        </p:nvPicPr>
        <p:blipFill>
          <a:blip r:embed="rId2"/>
          <a:stretch>
            <a:fillRect/>
          </a:stretch>
        </p:blipFill>
        <p:spPr>
          <a:xfrm>
            <a:off x="822961" y="1371600"/>
            <a:ext cx="8717280" cy="4480560"/>
          </a:xfrm>
          <a:prstGeom prst="rect">
            <a:avLst/>
          </a:prstGeom>
        </p:spPr>
      </p:pic>
    </p:spTree>
    <p:extLst>
      <p:ext uri="{BB962C8B-B14F-4D97-AF65-F5344CB8AC3E}">
        <p14:creationId xmlns:p14="http://schemas.microsoft.com/office/powerpoint/2010/main" val="1212971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EBD6E066-B581-48AC-A833-640D8C9258A7}"/>
              </a:ext>
            </a:extLst>
          </p:cNvPr>
          <p:cNvPicPr>
            <a:picLocks noChangeAspect="1"/>
          </p:cNvPicPr>
          <p:nvPr/>
        </p:nvPicPr>
        <p:blipFill>
          <a:blip r:embed="rId2"/>
          <a:stretch>
            <a:fillRect/>
          </a:stretch>
        </p:blipFill>
        <p:spPr>
          <a:xfrm>
            <a:off x="746761" y="1203960"/>
            <a:ext cx="8930640" cy="5044440"/>
          </a:xfrm>
          <a:prstGeom prst="rect">
            <a:avLst/>
          </a:prstGeom>
        </p:spPr>
      </p:pic>
    </p:spTree>
    <p:extLst>
      <p:ext uri="{BB962C8B-B14F-4D97-AF65-F5344CB8AC3E}">
        <p14:creationId xmlns:p14="http://schemas.microsoft.com/office/powerpoint/2010/main" val="1603241280"/>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858</TotalTime>
  <Words>833</Words>
  <Application>Microsoft Office PowerPoint</Application>
  <PresentationFormat>Panorámica</PresentationFormat>
  <Paragraphs>102</Paragraphs>
  <Slides>15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15</vt:i4>
      </vt:variant>
    </vt:vector>
  </HeadingPairs>
  <TitlesOfParts>
    <vt:vector size="23" baseType="lpstr">
      <vt:lpstr>Abel</vt:lpstr>
      <vt:lpstr>Algerian</vt:lpstr>
      <vt:lpstr>Arial</vt:lpstr>
      <vt:lpstr>Calibri</vt:lpstr>
      <vt:lpstr>Carlito</vt:lpstr>
      <vt:lpstr>Trebuchet MS</vt:lpstr>
      <vt:lpstr>Wingdings 3</vt:lpstr>
      <vt:lpstr>Faceta</vt:lpstr>
      <vt:lpstr>Presentación de PowerPoint</vt:lpstr>
      <vt:lpstr>Presentación de PowerPoint</vt:lpstr>
      <vt:lpstr>Presentación de PowerPoint</vt:lpstr>
      <vt:lpstr>HOY COMO SU PROFESORA DE LENGUA Y LITERATURA, DESEO QUE PUEDAN :  </vt:lpstr>
      <vt:lpstr>Presentación de PowerPoint</vt:lpstr>
      <vt:lpstr>Presentación de PowerPoint</vt:lpstr>
      <vt:lpstr>Perfecto !! te acuerdas  a que se refiere la novela policial o detectivesca?? </vt:lpstr>
      <vt:lpstr>SABÌAS QUÈ??  Es fundamental !!</vt:lpstr>
      <vt:lpstr>Presentación de PowerPoint</vt:lpstr>
      <vt:lpstr>AHORA USTEDES!!!</vt:lpstr>
      <vt:lpstr>         Revisemos ahora !!  EL TIEMPO DE LA HISTORIA </vt:lpstr>
      <vt:lpstr>Presentación de PowerPoint</vt:lpstr>
      <vt:lpstr>Presentación de PowerPoint</vt:lpstr>
      <vt:lpstr>TICKET DE SALIDA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ALICIA DE LAS MARÍA KITTSTEINER SANCHEZ</dc:creator>
  <cp:lastModifiedBy>ALICIA DE LAS MARÍA KITTSTEINER SANCHEZ</cp:lastModifiedBy>
  <cp:revision>40</cp:revision>
  <dcterms:created xsi:type="dcterms:W3CDTF">2020-11-03T18:43:46Z</dcterms:created>
  <dcterms:modified xsi:type="dcterms:W3CDTF">2020-12-12T00:31:56Z</dcterms:modified>
</cp:coreProperties>
</file>